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698" r:id="rId2"/>
    <p:sldId id="712" r:id="rId3"/>
    <p:sldId id="713" r:id="rId4"/>
    <p:sldId id="715" r:id="rId5"/>
    <p:sldId id="711" r:id="rId6"/>
    <p:sldId id="714" r:id="rId7"/>
    <p:sldId id="718" r:id="rId8"/>
    <p:sldId id="719" r:id="rId9"/>
    <p:sldId id="720" r:id="rId10"/>
    <p:sldId id="721" r:id="rId11"/>
    <p:sldId id="726" r:id="rId12"/>
    <p:sldId id="694" r:id="rId13"/>
    <p:sldId id="693" r:id="rId14"/>
    <p:sldId id="695" r:id="rId15"/>
    <p:sldId id="677" r:id="rId16"/>
    <p:sldId id="709" r:id="rId17"/>
    <p:sldId id="638" r:id="rId18"/>
    <p:sldId id="722" r:id="rId19"/>
    <p:sldId id="724" r:id="rId20"/>
    <p:sldId id="705" r:id="rId21"/>
    <p:sldId id="723" r:id="rId22"/>
    <p:sldId id="725" r:id="rId23"/>
    <p:sldId id="60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09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1" autoAdjust="0"/>
    <p:restoredTop sz="93245" autoAdjust="0"/>
  </p:normalViewPr>
  <p:slideViewPr>
    <p:cSldViewPr>
      <p:cViewPr varScale="1">
        <p:scale>
          <a:sx n="83" d="100"/>
          <a:sy n="83" d="100"/>
        </p:scale>
        <p:origin x="89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60743-1F32-4015-BC79-31AD0C6E57A1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43AA87-90BF-49A7-94A5-EF67FCE1416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7522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3AA87-90BF-49A7-94A5-EF67FCE1416B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25328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aseline="0" dirty="0" smtClean="0"/>
              <a:t>Comments: add short vector for SIS solution (u-u’)r.</a:t>
            </a:r>
          </a:p>
          <a:p>
            <a:pPr marL="171450" indent="-171450">
              <a:buFontTx/>
              <a:buChar char="-"/>
            </a:pPr>
            <a:r>
              <a:rPr lang="en-CA" baseline="0" dirty="0" smtClean="0"/>
              <a:t>Say that SIS is believed to be hard to certain lattice problems.</a:t>
            </a:r>
          </a:p>
          <a:p>
            <a:pPr marL="171450" indent="-171450">
              <a:buFontTx/>
              <a:buChar char="-"/>
            </a:pPr>
            <a:endParaRPr lang="en-CA" baseline="0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3AA87-90BF-49A7-94A5-EF67FCE1416B}" type="slidenum">
              <a:rPr lang="en-CA" smtClean="0"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1785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3AA87-90BF-49A7-94A5-EF67FCE1416B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11612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Small query: can look at parts of the database, does not need to</a:t>
            </a:r>
            <a:r>
              <a:rPr lang="en-US" baseline="0" dirty="0" smtClean="0"/>
              <a:t> read the entire input. </a:t>
            </a:r>
          </a:p>
          <a:p>
            <a:r>
              <a:rPr lang="en-US" baseline="0" dirty="0" smtClean="0"/>
              <a:t>Where does P come from? Cloud and Bob agree on P somehow. Either cloud server chooses P and sends it to Bob, or Bob chooses P and sends it to cloud. In either case,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3AA87-90BF-49A7-94A5-EF67FCE1416B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3715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aseline="0" dirty="0" smtClean="0"/>
              <a:t>Let’s brainstorm and see how we can solve this problem… </a:t>
            </a:r>
          </a:p>
          <a:p>
            <a:r>
              <a:rPr lang="en-CA" baseline="0" dirty="0" smtClean="0"/>
              <a:t>No dataset, database everywhere.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3AA87-90BF-49A7-94A5-EF67FCE1416B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2532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3AA87-90BF-49A7-94A5-EF67FCE1416B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37155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D. Catalano, D. Fiore, and B. Warinschi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[</a:t>
            </a:r>
            <a:r>
              <a:rPr lang="de-DE" dirty="0" smtClean="0"/>
              <a:t>Charles, Jain, Lauter</a:t>
            </a:r>
            <a:r>
              <a:rPr lang="en-US" dirty="0" smtClean="0"/>
              <a:t>’09]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3AA87-90BF-49A7-94A5-EF67FCE1416B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1785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Other results in verifiable</a:t>
            </a:r>
            <a:r>
              <a:rPr lang="en-CA" baseline="0" dirty="0" smtClean="0"/>
              <a:t> computation and other results in signatures?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3AA87-90BF-49A7-94A5-EF67FCE1416B}" type="slidenum">
              <a:rPr lang="en-CA" smtClean="0"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97801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Other results in verifiable</a:t>
            </a:r>
            <a:r>
              <a:rPr lang="en-CA" baseline="0" dirty="0" smtClean="0"/>
              <a:t> computation and other results in signatures?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3AA87-90BF-49A7-94A5-EF67FCE1416B}" type="slidenum">
              <a:rPr lang="en-CA" smtClean="0"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17854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43AA87-90BF-49A7-94A5-EF67FCE1416B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1785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5998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4383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5671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7880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3769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7651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6463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326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0851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865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325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C259C-1A5B-4271-A804-F0A8DA4218BD}" type="datetimeFigureOut">
              <a:rPr lang="en-CA" smtClean="0"/>
              <a:t>2015-07-05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4559F-2FF0-460D-A361-515D1CC198D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899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6224" y="5373216"/>
            <a:ext cx="8712968" cy="1296144"/>
          </a:xfrm>
        </p:spPr>
        <p:txBody>
          <a:bodyPr>
            <a:noAutofit/>
          </a:bodyPr>
          <a:lstStyle/>
          <a:p>
            <a:pPr algn="l"/>
            <a:r>
              <a:rPr lang="en-US" sz="2200" b="1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    based on work with:</a:t>
            </a:r>
            <a:r>
              <a:rPr lang="en-US" sz="2200" dirty="0" smtClean="0">
                <a:solidFill>
                  <a:schemeClr val="tx1"/>
                </a:solidFill>
              </a:rPr>
              <a:t> Sergey </a:t>
            </a:r>
            <a:r>
              <a:rPr lang="en-US" sz="2200" dirty="0" err="1" smtClean="0">
                <a:solidFill>
                  <a:schemeClr val="tx1"/>
                </a:solidFill>
              </a:rPr>
              <a:t>Gorbunov</a:t>
            </a:r>
            <a:r>
              <a:rPr lang="en-US" sz="2200" dirty="0" smtClean="0">
                <a:solidFill>
                  <a:schemeClr val="tx1"/>
                </a:solidFill>
              </a:rPr>
              <a:t> and Vinod </a:t>
            </a:r>
            <a:r>
              <a:rPr lang="en-US" sz="2200" dirty="0" err="1" smtClean="0">
                <a:solidFill>
                  <a:schemeClr val="tx1"/>
                </a:solidFill>
              </a:rPr>
              <a:t>Vaikuntanathan</a:t>
            </a:r>
            <a:endParaRPr lang="en-US" sz="2200" dirty="0" smtClean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83568" y="766445"/>
            <a:ext cx="7776864" cy="1438419"/>
          </a:xfrm>
          <a:prstGeom prst="roundRect">
            <a:avLst/>
          </a:prstGeom>
          <a:solidFill>
            <a:srgbClr val="FFC000"/>
          </a:solidFill>
          <a:effectLst>
            <a:outerShdw blurRad="50800" dist="50800" dir="2700000" algn="ctr" rotWithShape="0">
              <a:srgbClr val="C092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/>
              <a:t> </a:t>
            </a:r>
            <a:endParaRPr lang="en-CA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1193266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Homomorphic Commitments &amp; Signatures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55776" y="3284984"/>
            <a:ext cx="367119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Daniel Wichs</a:t>
            </a:r>
          </a:p>
          <a:p>
            <a:pPr algn="ctr"/>
            <a:r>
              <a:rPr lang="en-CA" sz="2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Northeastern University</a:t>
            </a:r>
            <a:endParaRPr lang="en-CA" sz="2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9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Summary: Homomorphic Commitments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1628800"/>
                <a:ext cx="8928992" cy="5112568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>
                    <a:solidFill>
                      <a:srgbClr val="0070C0"/>
                    </a:solidFill>
                  </a:rPr>
                  <a:t>C= </a:t>
                </a:r>
                <a:r>
                  <a:rPr lang="en-US" dirty="0" err="1" smtClean="0">
                    <a:solidFill>
                      <a:srgbClr val="0070C0"/>
                    </a:solidFill>
                  </a:rPr>
                  <a:t>Commit</a:t>
                </a:r>
                <a:r>
                  <a:rPr lang="en-US" baseline="-25000" dirty="0" err="1" smtClean="0">
                    <a:solidFill>
                      <a:srgbClr val="0070C0"/>
                    </a:solidFill>
                  </a:rPr>
                  <a:t>pk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(</a:t>
                </a:r>
                <a:r>
                  <a:rPr lang="en-US" dirty="0" err="1" smtClean="0">
                    <a:solidFill>
                      <a:srgbClr val="0070C0"/>
                    </a:solidFill>
                  </a:rPr>
                  <a:t>x;R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) </a:t>
                </a:r>
                <a:r>
                  <a:rPr lang="en-US" dirty="0" smtClean="0"/>
                  <a:t>is a commitment, 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(</a:t>
                </a:r>
                <a:r>
                  <a:rPr lang="en-US" dirty="0" err="1" smtClean="0">
                    <a:solidFill>
                      <a:srgbClr val="0070C0"/>
                    </a:solidFill>
                  </a:rPr>
                  <a:t>x,R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) </a:t>
                </a:r>
                <a:r>
                  <a:rPr lang="en-US" dirty="0" smtClean="0"/>
                  <a:t>is opening.</a:t>
                </a:r>
                <a:endParaRPr lang="en-US" baseline="-25000" dirty="0" smtClean="0"/>
              </a:p>
              <a:p>
                <a:pPr lvl="3"/>
                <a:endParaRPr lang="en-US" sz="1400" dirty="0" smtClean="0"/>
              </a:p>
              <a:p>
                <a:r>
                  <a:rPr lang="en-US" dirty="0" smtClean="0"/>
                  <a:t>Can </a:t>
                </a:r>
                <a:r>
                  <a:rPr lang="en-US" dirty="0" err="1" smtClean="0"/>
                  <a:t>homomorphically</a:t>
                </a:r>
                <a:r>
                  <a:rPr lang="en-US" dirty="0" smtClean="0"/>
                  <a:t> </a:t>
                </a:r>
                <a:r>
                  <a:rPr lang="en-US" dirty="0" smtClean="0"/>
                  <a:t>evaluate any function on commitments and openings:</a:t>
                </a:r>
              </a:p>
              <a:p>
                <a:pPr lvl="1"/>
                <a:r>
                  <a:rPr lang="en-US" dirty="0" err="1" smtClean="0">
                    <a:solidFill>
                      <a:srgbClr val="FF0000"/>
                    </a:solidFill>
                  </a:rPr>
                  <a:t>Eval</a:t>
                </a:r>
                <a:r>
                  <a:rPr lang="en-US" baseline="-25000" dirty="0" err="1" smtClean="0">
                    <a:solidFill>
                      <a:srgbClr val="FF0000"/>
                    </a:solidFill>
                  </a:rPr>
                  <a:t>com</a:t>
                </a:r>
                <a:r>
                  <a:rPr lang="en-US" dirty="0" smtClean="0"/>
                  <a:t>(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f</a:t>
                </a:r>
                <a:r>
                  <a:rPr lang="en-US" dirty="0">
                    <a:solidFill>
                      <a:srgbClr val="0070C0"/>
                    </a:solidFill>
                  </a:rPr>
                  <a:t>, C</a:t>
                </a:r>
                <a:r>
                  <a:rPr lang="en-US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dirty="0">
                    <a:solidFill>
                      <a:srgbClr val="0070C0"/>
                    </a:solidFill>
                  </a:rPr>
                  <a:t>,…,C</a:t>
                </a:r>
                <a:r>
                  <a:rPr lang="en-US" baseline="-25000" dirty="0">
                    <a:solidFill>
                      <a:srgbClr val="0070C0"/>
                    </a:solidFill>
                  </a:rPr>
                  <a:t>N</a:t>
                </a:r>
                <a:r>
                  <a:rPr lang="en-US" dirty="0"/>
                  <a:t>)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   </a:t>
                </a:r>
                <a:r>
                  <a:rPr lang="en-US" dirty="0" err="1">
                    <a:solidFill>
                      <a:srgbClr val="0070C0"/>
                    </a:solidFill>
                  </a:rPr>
                  <a:t>C</a:t>
                </a:r>
                <a:r>
                  <a:rPr lang="en-US" baseline="30000" dirty="0" err="1">
                    <a:solidFill>
                      <a:srgbClr val="0070C0"/>
                    </a:solidFill>
                  </a:rPr>
                  <a:t>f</a:t>
                </a:r>
                <a:endParaRPr lang="en-US" dirty="0">
                  <a:solidFill>
                    <a:srgbClr val="0070C0"/>
                  </a:solidFill>
                </a:endParaRPr>
              </a:p>
              <a:p>
                <a:pPr lvl="1"/>
                <a:r>
                  <a:rPr lang="en-US" dirty="0" err="1" smtClean="0">
                    <a:solidFill>
                      <a:srgbClr val="FF0000"/>
                    </a:solidFill>
                  </a:rPr>
                  <a:t>Eval</a:t>
                </a:r>
                <a:r>
                  <a:rPr lang="en-US" baseline="-25000" dirty="0" err="1" smtClean="0">
                    <a:solidFill>
                      <a:srgbClr val="FF0000"/>
                    </a:solidFill>
                  </a:rPr>
                  <a:t>open</a:t>
                </a:r>
                <a:r>
                  <a:rPr lang="en-US" dirty="0" smtClean="0"/>
                  <a:t>(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f</a:t>
                </a:r>
                <a:r>
                  <a:rPr lang="en-US" dirty="0">
                    <a:solidFill>
                      <a:srgbClr val="0070C0"/>
                    </a:solidFill>
                  </a:rPr>
                  <a:t>, (x</a:t>
                </a:r>
                <a:r>
                  <a:rPr lang="en-US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dirty="0">
                    <a:solidFill>
                      <a:srgbClr val="0070C0"/>
                    </a:solidFill>
                  </a:rPr>
                  <a:t>, R</a:t>
                </a:r>
                <a:r>
                  <a:rPr lang="en-US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dirty="0">
                    <a:solidFill>
                      <a:srgbClr val="0070C0"/>
                    </a:solidFill>
                  </a:rPr>
                  <a:t>),…,(</a:t>
                </a:r>
                <a:r>
                  <a:rPr lang="en-US" dirty="0" err="1">
                    <a:solidFill>
                      <a:srgbClr val="0070C0"/>
                    </a:solidFill>
                  </a:rPr>
                  <a:t>x</a:t>
                </a:r>
                <a:r>
                  <a:rPr lang="en-US" baseline="-25000" dirty="0" err="1">
                    <a:solidFill>
                      <a:srgbClr val="0070C0"/>
                    </a:solidFill>
                  </a:rPr>
                  <a:t>N</a:t>
                </a:r>
                <a:r>
                  <a:rPr lang="en-US" dirty="0">
                    <a:solidFill>
                      <a:srgbClr val="0070C0"/>
                    </a:solidFill>
                  </a:rPr>
                  <a:t>, R</a:t>
                </a:r>
                <a:r>
                  <a:rPr lang="en-US" baseline="-25000" dirty="0">
                    <a:solidFill>
                      <a:srgbClr val="0070C0"/>
                    </a:solidFill>
                  </a:rPr>
                  <a:t>N</a:t>
                </a:r>
                <a:r>
                  <a:rPr lang="en-US" dirty="0">
                    <a:solidFill>
                      <a:srgbClr val="0070C0"/>
                    </a:solidFill>
                  </a:rPr>
                  <a:t>)</a:t>
                </a:r>
                <a:r>
                  <a:rPr lang="en-US" dirty="0"/>
                  <a:t>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  </a:t>
                </a:r>
                <a:r>
                  <a:rPr lang="en-US" dirty="0" smtClean="0"/>
                  <a:t>( </a:t>
                </a:r>
                <a:r>
                  <a:rPr lang="en-US" dirty="0">
                    <a:solidFill>
                      <a:srgbClr val="0070C0"/>
                    </a:solidFill>
                  </a:rPr>
                  <a:t>f(x</a:t>
                </a:r>
                <a:r>
                  <a:rPr lang="en-US" baseline="-25000" dirty="0">
                    <a:solidFill>
                      <a:srgbClr val="0070C0"/>
                    </a:solidFill>
                  </a:rPr>
                  <a:t>1</a:t>
                </a:r>
                <a:r>
                  <a:rPr lang="en-US" dirty="0">
                    <a:solidFill>
                      <a:srgbClr val="0070C0"/>
                    </a:solidFill>
                  </a:rPr>
                  <a:t>,…,</a:t>
                </a:r>
                <a:r>
                  <a:rPr lang="en-US" dirty="0" err="1">
                    <a:solidFill>
                      <a:srgbClr val="0070C0"/>
                    </a:solidFill>
                  </a:rPr>
                  <a:t>x</a:t>
                </a:r>
                <a:r>
                  <a:rPr lang="en-US" baseline="-25000" dirty="0" err="1">
                    <a:solidFill>
                      <a:srgbClr val="0070C0"/>
                    </a:solidFill>
                  </a:rPr>
                  <a:t>N</a:t>
                </a:r>
                <a:r>
                  <a:rPr lang="en-US" dirty="0">
                    <a:solidFill>
                      <a:srgbClr val="0070C0"/>
                    </a:solidFill>
                  </a:rPr>
                  <a:t>),   </a:t>
                </a:r>
                <a:r>
                  <a:rPr lang="en-US" dirty="0" err="1">
                    <a:solidFill>
                      <a:srgbClr val="0070C0"/>
                    </a:solidFill>
                  </a:rPr>
                  <a:t>R</a:t>
                </a:r>
                <a:r>
                  <a:rPr lang="en-US" baseline="30000" dirty="0" err="1">
                    <a:solidFill>
                      <a:srgbClr val="0070C0"/>
                    </a:solidFill>
                  </a:rPr>
                  <a:t>f</a:t>
                </a:r>
                <a:r>
                  <a:rPr lang="en-US" baseline="30000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 smtClean="0"/>
                  <a:t>)</a:t>
                </a:r>
              </a:p>
              <a:p>
                <a:pPr lvl="3"/>
                <a:endParaRPr lang="en-US" dirty="0"/>
              </a:p>
              <a:p>
                <a:r>
                  <a:rPr lang="en-US" dirty="0" smtClean="0"/>
                  <a:t>Two flavors</a:t>
                </a:r>
                <a:r>
                  <a:rPr lang="en-US" dirty="0"/>
                  <a:t>: extractable, </a:t>
                </a:r>
                <a:r>
                  <a:rPr lang="en-US" dirty="0" smtClean="0"/>
                  <a:t>equivocal. Commitment </a:t>
                </a:r>
                <a:r>
                  <a:rPr lang="en-US" dirty="0" smtClean="0"/>
                  <a:t>key </a:t>
                </a:r>
                <a:r>
                  <a:rPr lang="en-US" dirty="0" err="1" smtClean="0">
                    <a:solidFill>
                      <a:srgbClr val="0070C0"/>
                    </a:solidFill>
                  </a:rPr>
                  <a:t>pk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dirty="0" smtClean="0"/>
                  <a:t> can be </a:t>
                </a:r>
                <a:r>
                  <a:rPr lang="en-US" dirty="0" smtClean="0"/>
                  <a:t>set to either, they are indistinguishable. </a:t>
                </a:r>
                <a:endParaRPr lang="en-US" dirty="0" smtClean="0"/>
              </a:p>
              <a:p>
                <a:pPr lvl="3"/>
                <a:endParaRPr lang="en-US" dirty="0"/>
              </a:p>
              <a:p>
                <a:r>
                  <a:rPr lang="en-US" dirty="0" smtClean="0"/>
                  <a:t>In equivocal mode:</a:t>
                </a:r>
              </a:p>
              <a:p>
                <a:pPr lvl="1"/>
                <a:r>
                  <a:rPr lang="en-US" dirty="0" smtClean="0"/>
                  <a:t>A commitment to any bit is just a random value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C</a:t>
                </a:r>
              </a:p>
              <a:p>
                <a:pPr lvl="1"/>
                <a:r>
                  <a:rPr lang="en-US" dirty="0" smtClean="0"/>
                  <a:t>Given a trapdoor for </a:t>
                </a:r>
                <a:r>
                  <a:rPr lang="en-US" dirty="0" err="1" smtClean="0">
                    <a:solidFill>
                      <a:srgbClr val="0070C0"/>
                    </a:solidFill>
                  </a:rPr>
                  <a:t>pk</a:t>
                </a:r>
                <a:r>
                  <a:rPr lang="en-US" dirty="0" smtClean="0"/>
                  <a:t>, can equivocate commitment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C</a:t>
                </a:r>
                <a:r>
                  <a:rPr lang="en-US" dirty="0" smtClean="0"/>
                  <a:t> to any bit. Distributions match. </a:t>
                </a:r>
                <a:endParaRPr lang="en-US" dirty="0"/>
              </a:p>
              <a:p>
                <a:pPr lvl="1"/>
                <a:endParaRPr lang="en-US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1628800"/>
                <a:ext cx="8928992" cy="5112568"/>
              </a:xfrm>
              <a:blipFill rotWithShape="0">
                <a:blip r:embed="rId2"/>
                <a:stretch>
                  <a:fillRect l="-1161" t="-2503" r="-20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2476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Arrow 8"/>
          <p:cNvSpPr/>
          <p:nvPr/>
        </p:nvSpPr>
        <p:spPr>
          <a:xfrm rot="19549947">
            <a:off x="3769179" y="2566346"/>
            <a:ext cx="1424384" cy="61764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8962" y="3087251"/>
            <a:ext cx="340830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ea typeface="Cambria Math" pitchFamily="18" charset="0"/>
                <a:cs typeface="Arial Unicode MS" pitchFamily="34" charset="-128"/>
              </a:rPr>
              <a:t>Homomorphic </a:t>
            </a:r>
          </a:p>
          <a:p>
            <a:pPr algn="ctr"/>
            <a:r>
              <a:rPr lang="en-US" sz="4000" b="1" dirty="0" smtClean="0">
                <a:ea typeface="Cambria Math" pitchFamily="18" charset="0"/>
                <a:cs typeface="Arial Unicode MS" pitchFamily="34" charset="-128"/>
              </a:rPr>
              <a:t>Commitments</a:t>
            </a:r>
            <a:endParaRPr lang="en-US" sz="4000" dirty="0"/>
          </a:p>
        </p:txBody>
      </p:sp>
      <p:sp>
        <p:nvSpPr>
          <p:cNvPr id="13" name="Right Arrow 12"/>
          <p:cNvSpPr/>
          <p:nvPr/>
        </p:nvSpPr>
        <p:spPr>
          <a:xfrm rot="2193044">
            <a:off x="3705148" y="4492790"/>
            <a:ext cx="1448956" cy="61764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938396" y="2132856"/>
            <a:ext cx="1581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extractable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0797" y="5005575"/>
            <a:ext cx="1376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equivocal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08104" y="1581432"/>
            <a:ext cx="340830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  <a:ea typeface="Cambria Math" pitchFamily="18" charset="0"/>
                <a:cs typeface="Arial Unicode MS" pitchFamily="34" charset="-128"/>
              </a:rPr>
              <a:t>Homomorphic </a:t>
            </a:r>
          </a:p>
          <a:p>
            <a:pPr algn="ctr"/>
            <a:r>
              <a:rPr lang="en-US" sz="4000" b="1" dirty="0" smtClean="0">
                <a:solidFill>
                  <a:srgbClr val="00B050"/>
                </a:solidFill>
                <a:ea typeface="Cambria Math" pitchFamily="18" charset="0"/>
                <a:cs typeface="Arial Unicode MS" pitchFamily="34" charset="-128"/>
              </a:rPr>
              <a:t>Encryption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64088" y="4819427"/>
            <a:ext cx="340830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ea typeface="Cambria Math" pitchFamily="18" charset="0"/>
                <a:cs typeface="Arial Unicode MS" pitchFamily="34" charset="-128"/>
              </a:rPr>
              <a:t>Homomorphic 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ea typeface="Cambria Math" pitchFamily="18" charset="0"/>
                <a:cs typeface="Arial Unicode MS" pitchFamily="34" charset="-128"/>
              </a:rPr>
              <a:t>Signatures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28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http://www.gamesparks.com/wp-content/uploads/2013/07/the-clou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2574196"/>
            <a:ext cx="2046929" cy="1455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2513827" y="2931445"/>
            <a:ext cx="30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x</a:t>
            </a:r>
            <a:endParaRPr lang="en-US" sz="2000" b="1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271111" y="3356992"/>
            <a:ext cx="788721" cy="0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2" descr="http://iconlibrary.iconshock.com/wp-content/uploads/2008/10/alice_25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323" y="2499419"/>
            <a:ext cx="935032" cy="1173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0" descr="https://encrypted-tbn3.gstatic.com/images?q=tbn:ANd9GcSRoJblC7gZo6LVPNnJ-9PTS0ivFVMUVbOYWggxnyWgybZquE070Q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067" y="2686512"/>
            <a:ext cx="656208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602158" y="3609626"/>
            <a:ext cx="1521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x</a:t>
            </a:r>
            <a:r>
              <a:rPr lang="en-US" sz="2000" dirty="0" smtClean="0"/>
              <a:t> = (x</a:t>
            </a:r>
            <a:r>
              <a:rPr lang="en-US" sz="2000" baseline="-25000" dirty="0" smtClean="0"/>
              <a:t>1</a:t>
            </a:r>
            <a:r>
              <a:rPr lang="en-US" sz="2000" dirty="0"/>
              <a:t>, …,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n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3976828" y="2956882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y=f(</a:t>
            </a:r>
            <a:r>
              <a:rPr lang="en-US" sz="2000" b="1" dirty="0" smtClean="0"/>
              <a:t>x</a:t>
            </a:r>
            <a:r>
              <a:rPr lang="en-US" sz="2000" dirty="0" smtClean="0"/>
              <a:t>)</a:t>
            </a:r>
            <a:endParaRPr lang="en-US" sz="2000" b="1" dirty="0"/>
          </a:p>
        </p:txBody>
      </p:sp>
      <p:sp>
        <p:nvSpPr>
          <p:cNvPr id="39" name="Rectangle 38"/>
          <p:cNvSpPr/>
          <p:nvPr/>
        </p:nvSpPr>
        <p:spPr>
          <a:xfrm>
            <a:off x="637219" y="2059224"/>
            <a:ext cx="6479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Alice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236296" y="2195572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Bob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767686" y="2123564"/>
            <a:ext cx="1380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Cloud Server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036348" y="2931445"/>
            <a:ext cx="3000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y</a:t>
            </a:r>
            <a:endParaRPr lang="en-US" sz="2000" dirty="0"/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5749401" y="3406959"/>
            <a:ext cx="788721" cy="0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1138348" y="4314582"/>
            <a:ext cx="15271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l</a:t>
            </a:r>
            <a:r>
              <a:rPr lang="en-US" sz="1600" dirty="0" smtClean="0">
                <a:solidFill>
                  <a:srgbClr val="FF0000"/>
                </a:solidFill>
              </a:rPr>
              <a:t>arge</a:t>
            </a:r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 database </a:t>
            </a:r>
            <a:endParaRPr lang="en-US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 flipH="1" flipV="1">
            <a:off x="1547666" y="4036358"/>
            <a:ext cx="72006" cy="328746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77177" y="4314582"/>
            <a:ext cx="19591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accent2">
                    <a:lumMod val="75000"/>
                  </a:schemeClr>
                </a:solidFill>
              </a:rPr>
              <a:t>program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4355976" y="3356992"/>
            <a:ext cx="214005" cy="962338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467544" y="3672793"/>
            <a:ext cx="2088232" cy="980343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107504" y="274638"/>
            <a:ext cx="88569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Homomorphic Signatures: Motivation</a:t>
            </a:r>
            <a:endParaRPr lang="en-US" dirty="0"/>
          </a:p>
        </p:txBody>
      </p:sp>
      <p:pic>
        <p:nvPicPr>
          <p:cNvPr id="1028" name="Picture 4" descr="C:\Users\wichs\AppData\Local\Microsoft\Windows\INetCache\IE\BLJWG270\pinocho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109" y="3753312"/>
            <a:ext cx="1010734" cy="98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61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2" grpId="0"/>
      <p:bldP spid="35" grpId="0"/>
      <p:bldP spid="59" grpId="0"/>
      <p:bldP spid="80" grpId="0"/>
      <p:bldP spid="23" grpId="0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5004048" y="980728"/>
            <a:ext cx="0" cy="49685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 flipV="1">
            <a:off x="1331640" y="3501008"/>
            <a:ext cx="7272808" cy="720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195736" y="548680"/>
            <a:ext cx="1648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254061"/>
                </a:solidFill>
              </a:rPr>
              <a:t>c</a:t>
            </a:r>
            <a:r>
              <a:rPr lang="en-US" dirty="0" smtClean="0">
                <a:solidFill>
                  <a:srgbClr val="254061"/>
                </a:solidFill>
              </a:rPr>
              <a:t>ommunication</a:t>
            </a:r>
            <a:endParaRPr lang="en-US" dirty="0">
              <a:solidFill>
                <a:srgbClr val="25406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508139" y="548680"/>
            <a:ext cx="1390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254061"/>
                </a:solidFill>
              </a:rPr>
              <a:t>computation</a:t>
            </a:r>
            <a:endParaRPr lang="en-US" dirty="0">
              <a:solidFill>
                <a:srgbClr val="25406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3955" y="1844824"/>
            <a:ext cx="852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privacy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7504" y="4725144"/>
            <a:ext cx="1230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254061"/>
                </a:solidFill>
              </a:rPr>
              <a:t>verifiability</a:t>
            </a:r>
            <a:endParaRPr lang="en-US" dirty="0">
              <a:solidFill>
                <a:srgbClr val="25406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 rot="19913247">
            <a:off x="1672325" y="1692629"/>
            <a:ext cx="234351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ENCRYPTION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 rot="19913247">
            <a:off x="5411940" y="1571596"/>
            <a:ext cx="296988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/>
              <a:t>HOMOMORPHIC</a:t>
            </a:r>
            <a:endParaRPr lang="en-US" sz="3200" dirty="0" smtClean="0"/>
          </a:p>
          <a:p>
            <a:pPr algn="ctr"/>
            <a:r>
              <a:rPr lang="en-US" sz="3200" dirty="0" smtClean="0"/>
              <a:t>ENCRYPTION</a:t>
            </a:r>
            <a:endParaRPr lang="en-US" sz="3200" dirty="0"/>
          </a:p>
        </p:txBody>
      </p:sp>
      <p:sp>
        <p:nvSpPr>
          <p:cNvPr id="21" name="TextBox 20"/>
          <p:cNvSpPr txBox="1"/>
          <p:nvPr/>
        </p:nvSpPr>
        <p:spPr>
          <a:xfrm rot="19913247">
            <a:off x="1825755" y="4659500"/>
            <a:ext cx="231285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SIGNATURES</a:t>
            </a:r>
            <a:endParaRPr lang="en-US" sz="3200" dirty="0"/>
          </a:p>
        </p:txBody>
      </p:sp>
      <p:sp>
        <p:nvSpPr>
          <p:cNvPr id="2" name="Rectangle 1"/>
          <p:cNvSpPr/>
          <p:nvPr/>
        </p:nvSpPr>
        <p:spPr>
          <a:xfrm>
            <a:off x="1547664" y="1124744"/>
            <a:ext cx="2952328" cy="1670304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9983562">
            <a:off x="5413709" y="1993552"/>
            <a:ext cx="3376262" cy="740338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 rot="19913247">
            <a:off x="1825755" y="4659500"/>
            <a:ext cx="231285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SIGNATURES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 rot="19913247">
            <a:off x="5306658" y="1601621"/>
            <a:ext cx="29754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HOMOMORPHIC</a:t>
            </a:r>
          </a:p>
        </p:txBody>
      </p:sp>
    </p:spTree>
    <p:extLst>
      <p:ext uri="{BB962C8B-B14F-4D97-AF65-F5344CB8AC3E}">
        <p14:creationId xmlns:p14="http://schemas.microsoft.com/office/powerpoint/2010/main" val="711888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L 0.47327 0.03009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63" y="1505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59259E-6 L 0.01684 0.41273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" y="20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" grpId="0" animBg="1"/>
      <p:bldP spid="13" grpId="0" animBg="1"/>
      <p:bldP spid="14" grpId="0"/>
      <p:bldP spid="14" grpId="1"/>
      <p:bldP spid="17" grpId="0"/>
      <p:bldP spid="1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6851256" y="4354333"/>
            <a:ext cx="2185240" cy="40158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833993" y="4355812"/>
            <a:ext cx="25625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Verify(</a:t>
            </a:r>
            <a:r>
              <a:rPr lang="en-US" sz="2000" dirty="0" err="1" smtClean="0"/>
              <a:t>pkf</a:t>
            </a:r>
            <a:r>
              <a:rPr lang="en-US" sz="2000" dirty="0" smtClean="0"/>
              <a:t>, y</a:t>
            </a:r>
            <a:r>
              <a:rPr lang="en-US" sz="2000" dirty="0"/>
              <a:t>, </a:t>
            </a:r>
            <a:r>
              <a:rPr lang="el-GR" sz="2000" dirty="0" smtClean="0"/>
              <a:t>σ</a:t>
            </a:r>
            <a:r>
              <a:rPr lang="en-US" sz="2000" baseline="-25000" dirty="0" err="1"/>
              <a:t>f</a:t>
            </a:r>
            <a:r>
              <a:rPr lang="en-US" sz="2000" baseline="-25000" dirty="0" err="1" smtClean="0"/>
              <a:t>,y</a:t>
            </a:r>
            <a:r>
              <a:rPr lang="en-US" sz="2000" dirty="0" smtClean="0"/>
              <a:t>)=1</a:t>
            </a:r>
            <a:endParaRPr lang="en-US" sz="2000" b="1" dirty="0"/>
          </a:p>
        </p:txBody>
      </p:sp>
      <p:pic>
        <p:nvPicPr>
          <p:cNvPr id="32" name="Picture 2" descr="http://iconlibrary.iconshock.com/wp-content/uploads/2008/10/alice_25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323" y="2499419"/>
            <a:ext cx="935032" cy="1173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Rectangle 43"/>
          <p:cNvSpPr/>
          <p:nvPr/>
        </p:nvSpPr>
        <p:spPr>
          <a:xfrm>
            <a:off x="586965" y="4288927"/>
            <a:ext cx="1824795" cy="33227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" descr="http://www.gamesparks.com/wp-content/uploads/2013/07/the-clou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672" y="2370797"/>
            <a:ext cx="2792108" cy="1985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74277" y="373105"/>
            <a:ext cx="7992888" cy="858197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Arial Unicode MS" pitchFamily="34" charset="-128"/>
              </a:rPr>
              <a:t>Homomorphic</a:t>
            </a:r>
            <a:r>
              <a:rPr lang="en-US" sz="24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Arial Unicode MS" pitchFamily="34" charset="-128"/>
              </a:rPr>
              <a:t> Signatures (HS)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271111" y="3356992"/>
            <a:ext cx="788721" cy="0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40" descr="https://encrypted-tbn3.gstatic.com/images?q=tbn:ANd9GcSRoJblC7gZo6LVPNnJ-9PTS0ivFVMUVbOYWggxnyWgybZquE070Q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067" y="2686512"/>
            <a:ext cx="656208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3554996" y="2840062"/>
            <a:ext cx="21034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y=f(</a:t>
            </a:r>
            <a:r>
              <a:rPr lang="en-US" sz="2400" b="1" dirty="0" smtClean="0"/>
              <a:t>x</a:t>
            </a:r>
            <a:r>
              <a:rPr lang="en-US" sz="2400" dirty="0" smtClean="0"/>
              <a:t>)</a:t>
            </a:r>
          </a:p>
          <a:p>
            <a:pPr algn="ctr"/>
            <a:r>
              <a:rPr lang="el-GR" sz="2400" dirty="0" smtClean="0"/>
              <a:t>σ</a:t>
            </a:r>
            <a:r>
              <a:rPr lang="en-US" sz="2400" baseline="-25000" dirty="0" err="1" smtClean="0"/>
              <a:t>f,</a:t>
            </a:r>
            <a:r>
              <a:rPr lang="en-US" sz="2400" b="1" baseline="-25000" dirty="0" err="1" smtClean="0"/>
              <a:t>y</a:t>
            </a:r>
            <a:r>
              <a:rPr lang="en-US" sz="2400" dirty="0" smtClean="0"/>
              <a:t>=</a:t>
            </a:r>
            <a:r>
              <a:rPr lang="en-US" sz="2400" dirty="0" err="1" smtClean="0"/>
              <a:t>Eval</a:t>
            </a:r>
            <a:r>
              <a:rPr lang="en-US" sz="2400" baseline="-25000" dirty="0" err="1" smtClean="0"/>
              <a:t>pk</a:t>
            </a:r>
            <a:r>
              <a:rPr lang="en-US" sz="2400" dirty="0" smtClean="0"/>
              <a:t>(</a:t>
            </a:r>
            <a:r>
              <a:rPr lang="en-US" sz="2400" dirty="0" err="1" smtClean="0"/>
              <a:t>f,</a:t>
            </a:r>
            <a:r>
              <a:rPr lang="en-US" sz="2400" b="1" dirty="0" err="1" smtClean="0"/>
              <a:t>x</a:t>
            </a:r>
            <a:r>
              <a:rPr lang="en-US" sz="2400" dirty="0" smtClean="0"/>
              <a:t>,</a:t>
            </a:r>
            <a:r>
              <a:rPr lang="el-GR" sz="2400" dirty="0" smtClean="0"/>
              <a:t>σ</a:t>
            </a:r>
            <a:r>
              <a:rPr lang="en-US" sz="2000" dirty="0" smtClean="0"/>
              <a:t>)</a:t>
            </a:r>
            <a:endParaRPr lang="en-US" sz="2000" b="1" dirty="0"/>
          </a:p>
        </p:txBody>
      </p:sp>
      <p:sp>
        <p:nvSpPr>
          <p:cNvPr id="39" name="Rectangle 38"/>
          <p:cNvSpPr/>
          <p:nvPr/>
        </p:nvSpPr>
        <p:spPr>
          <a:xfrm>
            <a:off x="637219" y="2059224"/>
            <a:ext cx="1077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Alice  (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sk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7141892" y="2267580"/>
            <a:ext cx="10262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Bob  (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pk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767686" y="2123564"/>
            <a:ext cx="1380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Cloud Server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6125285" y="2886051"/>
            <a:ext cx="461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y, </a:t>
            </a:r>
            <a:r>
              <a:rPr lang="en-US" sz="2000" b="1" dirty="0" smtClean="0"/>
              <a:t> </a:t>
            </a:r>
            <a:endParaRPr lang="en-US" sz="2000" b="1" dirty="0"/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6062535" y="3406959"/>
            <a:ext cx="788721" cy="0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Callout 37"/>
          <p:cNvSpPr/>
          <p:nvPr/>
        </p:nvSpPr>
        <p:spPr>
          <a:xfrm>
            <a:off x="7236296" y="1196752"/>
            <a:ext cx="1710197" cy="1008112"/>
          </a:xfrm>
          <a:prstGeom prst="wedgeEllipseCallou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Is y=f(</a:t>
            </a:r>
            <a:r>
              <a:rPr lang="en-US" b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???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7219" y="4221088"/>
            <a:ext cx="1508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dirty="0"/>
              <a:t>σ</a:t>
            </a:r>
            <a:r>
              <a:rPr lang="en-US" sz="2000" dirty="0" smtClean="0"/>
              <a:t> ← </a:t>
            </a:r>
            <a:r>
              <a:rPr lang="en-US" sz="2000" dirty="0" err="1" smtClean="0"/>
              <a:t>Sign</a:t>
            </a:r>
            <a:r>
              <a:rPr lang="en-US" sz="2000" baseline="-25000" dirty="0" err="1" smtClean="0"/>
              <a:t>sk</a:t>
            </a:r>
            <a:r>
              <a:rPr lang="en-US" sz="2000" dirty="0" smtClean="0"/>
              <a:t>(</a:t>
            </a:r>
            <a:r>
              <a:rPr lang="en-US" sz="2000" b="1" dirty="0" smtClean="0"/>
              <a:t>x</a:t>
            </a:r>
            <a:r>
              <a:rPr lang="en-US" sz="2000" dirty="0" smtClean="0"/>
              <a:t>)</a:t>
            </a:r>
            <a:endParaRPr lang="en-US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2411760" y="2955722"/>
            <a:ext cx="5597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/>
              <a:t>x</a:t>
            </a:r>
            <a:r>
              <a:rPr lang="en-US" sz="2000" dirty="0" smtClean="0"/>
              <a:t>,</a:t>
            </a:r>
            <a:r>
              <a:rPr lang="en-US" sz="2000" b="1" dirty="0" smtClean="0"/>
              <a:t> </a:t>
            </a:r>
            <a:r>
              <a:rPr lang="el-GR" sz="2000" dirty="0"/>
              <a:t>σ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372200" y="2884874"/>
            <a:ext cx="4835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dirty="0" smtClean="0"/>
              <a:t>σ</a:t>
            </a:r>
            <a:r>
              <a:rPr lang="en-US" sz="2000" baseline="-25000" dirty="0" err="1" smtClean="0"/>
              <a:t>f,y</a:t>
            </a:r>
            <a:endParaRPr lang="en-US" sz="2000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5972920" y="3406959"/>
            <a:ext cx="245478" cy="553867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515708" y="4032646"/>
            <a:ext cx="22854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Shortness</a:t>
            </a:r>
            <a:r>
              <a:rPr lang="en-US" sz="2000" dirty="0" smtClean="0"/>
              <a:t>:</a:t>
            </a:r>
          </a:p>
          <a:p>
            <a:r>
              <a:rPr lang="en-US" sz="2000" dirty="0" err="1" smtClean="0"/>
              <a:t>ind.</a:t>
            </a:r>
            <a:r>
              <a:rPr lang="en-US" sz="2000" dirty="0" smtClean="0"/>
              <a:t> of size of x or runtime</a:t>
            </a:r>
            <a:r>
              <a:rPr lang="en-US" sz="2000" dirty="0"/>
              <a:t> </a:t>
            </a:r>
            <a:r>
              <a:rPr lang="en-US" sz="2000" dirty="0" smtClean="0"/>
              <a:t>of f</a:t>
            </a:r>
            <a:endParaRPr lang="en-US" sz="2000" dirty="0"/>
          </a:p>
        </p:txBody>
      </p:sp>
      <p:sp>
        <p:nvSpPr>
          <p:cNvPr id="61" name="Rectangle 60"/>
          <p:cNvSpPr/>
          <p:nvPr/>
        </p:nvSpPr>
        <p:spPr>
          <a:xfrm>
            <a:off x="6851256" y="3861049"/>
            <a:ext cx="2185240" cy="4320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989149" y="3861048"/>
            <a:ext cx="19753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Process</a:t>
            </a:r>
            <a:r>
              <a:rPr lang="en-US" sz="2000" baseline="-25000" dirty="0" err="1" smtClean="0"/>
              <a:t>pk</a:t>
            </a:r>
            <a:r>
              <a:rPr lang="en-US" sz="2000" dirty="0" smtClean="0"/>
              <a:t>(f)=</a:t>
            </a:r>
            <a:r>
              <a:rPr lang="en-US" sz="2000" dirty="0" err="1" smtClean="0"/>
              <a:t>pk</a:t>
            </a:r>
            <a:r>
              <a:rPr lang="en-US" sz="2000" baseline="-25000" dirty="0" err="1"/>
              <a:t>f</a:t>
            </a:r>
            <a:endParaRPr lang="en-US" sz="2000" b="1" baseline="-25000" dirty="0"/>
          </a:p>
        </p:txBody>
      </p:sp>
      <p:cxnSp>
        <p:nvCxnSpPr>
          <p:cNvPr id="65" name="Straight Arrow Connector 64"/>
          <p:cNvCxnSpPr/>
          <p:nvPr/>
        </p:nvCxnSpPr>
        <p:spPr>
          <a:xfrm flipV="1">
            <a:off x="8026177" y="4725144"/>
            <a:ext cx="1" cy="476494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948264" y="5202120"/>
            <a:ext cx="2195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Efficiency</a:t>
            </a:r>
            <a:r>
              <a:rPr lang="en-US" dirty="0" smtClean="0"/>
              <a:t>: </a:t>
            </a:r>
            <a:r>
              <a:rPr lang="en-US" dirty="0" err="1" smtClean="0"/>
              <a:t>ind.</a:t>
            </a:r>
            <a:r>
              <a:rPr lang="en-US" dirty="0" smtClean="0"/>
              <a:t> of runtime of f and </a:t>
            </a:r>
          </a:p>
          <a:p>
            <a:r>
              <a:rPr lang="en-US" dirty="0" smtClean="0"/>
              <a:t>size of </a:t>
            </a:r>
            <a:r>
              <a:rPr lang="en-US" b="1" dirty="0" smtClean="0"/>
              <a:t>x</a:t>
            </a:r>
            <a:endParaRPr lang="en-US" b="1" dirty="0"/>
          </a:p>
        </p:txBody>
      </p:sp>
      <p:cxnSp>
        <p:nvCxnSpPr>
          <p:cNvPr id="42" name="Straight Arrow Connector 41"/>
          <p:cNvCxnSpPr/>
          <p:nvPr/>
        </p:nvCxnSpPr>
        <p:spPr>
          <a:xfrm flipV="1">
            <a:off x="8039738" y="4731265"/>
            <a:ext cx="1" cy="433176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387547" y="5157192"/>
            <a:ext cx="2055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correctness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2555776" y="5589240"/>
            <a:ext cx="3977154" cy="93610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Security</a:t>
            </a:r>
            <a:r>
              <a:rPr lang="en-US" b="1" dirty="0" smtClean="0">
                <a:solidFill>
                  <a:schemeClr val="tx1"/>
                </a:solidFill>
              </a:rPr>
              <a:t> :   </a:t>
            </a:r>
            <a:r>
              <a:rPr lang="en-US" dirty="0" smtClean="0">
                <a:solidFill>
                  <a:schemeClr val="tx1"/>
                </a:solidFill>
              </a:rPr>
              <a:t>If y=f(x), the cloud cannot convince Bob that result is </a:t>
            </a:r>
            <a:r>
              <a:rPr lang="en-US" dirty="0">
                <a:solidFill>
                  <a:schemeClr val="tx1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’ ≠ y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56599" y="5426350"/>
            <a:ext cx="8607889" cy="12618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Additional features:</a:t>
            </a:r>
          </a:p>
          <a:p>
            <a:pPr marL="457200" indent="-457200">
              <a:buFont typeface="Arial"/>
              <a:buChar char="•"/>
            </a:pPr>
            <a:r>
              <a:rPr lang="en-US" sz="2400" dirty="0" smtClean="0"/>
              <a:t>Multi-Data: Alice can sign many different (labeled) datasets. </a:t>
            </a:r>
          </a:p>
          <a:p>
            <a:pPr marL="457200" indent="-457200">
              <a:buFont typeface="Arial"/>
              <a:buChar char="•"/>
            </a:pPr>
            <a:r>
              <a:rPr lang="en-US" sz="2400" dirty="0" smtClean="0"/>
              <a:t>Context Hiding</a:t>
            </a: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: </a:t>
            </a:r>
            <a:r>
              <a:rPr lang="el-GR" sz="2400" dirty="0" smtClean="0"/>
              <a:t>σ</a:t>
            </a:r>
            <a:r>
              <a:rPr lang="en-US" sz="2400" baseline="-25000" dirty="0" err="1" smtClean="0"/>
              <a:t>f,y</a:t>
            </a:r>
            <a:r>
              <a:rPr lang="en-US" sz="2400" dirty="0" smtClean="0"/>
              <a:t> reveals no additional info about </a:t>
            </a:r>
            <a:r>
              <a:rPr lang="en-US" sz="2400" b="1" dirty="0" smtClean="0"/>
              <a:t>x</a:t>
            </a:r>
            <a:r>
              <a:rPr lang="en-US" sz="2400" dirty="0"/>
              <a:t>.</a:t>
            </a:r>
            <a:r>
              <a:rPr lang="en-US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080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0" grpId="0"/>
      <p:bldP spid="44" grpId="0" animBg="1"/>
      <p:bldP spid="35" grpId="0"/>
      <p:bldP spid="59" grpId="0"/>
      <p:bldP spid="38" grpId="0" animBg="1"/>
      <p:bldP spid="29" grpId="0"/>
      <p:bldP spid="5" grpId="0"/>
      <p:bldP spid="6" grpId="0"/>
      <p:bldP spid="36" grpId="0"/>
      <p:bldP spid="61" grpId="0" animBg="1"/>
      <p:bldP spid="62" grpId="0"/>
      <p:bldP spid="66" grpId="0"/>
      <p:bldP spid="66" grpId="1"/>
      <p:bldP spid="48" grpId="0"/>
      <p:bldP spid="48" grpId="1"/>
      <p:bldP spid="30" grpId="0" animBg="1"/>
      <p:bldP spid="3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168487"/>
              </p:ext>
            </p:extLst>
          </p:nvPr>
        </p:nvGraphicFramePr>
        <p:xfrm>
          <a:off x="539552" y="2196976"/>
          <a:ext cx="7632848" cy="3824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1136"/>
                <a:gridCol w="1486041"/>
                <a:gridCol w="1553589"/>
                <a:gridCol w="1486041"/>
                <a:gridCol w="1486041"/>
              </a:tblGrid>
              <a:tr h="129614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[CJL’09, BFKW’09, GKKR’10, BF’11]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[BF’11]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[CFW’14]</a:t>
                      </a:r>
                      <a:r>
                        <a:rPr lang="en-US" baseline="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[GV</a:t>
                      </a:r>
                      <a:r>
                        <a:rPr lang="en-US" baseline="0" dirty="0" smtClean="0">
                          <a:solidFill>
                            <a:srgbClr val="00B050"/>
                          </a:solidFill>
                        </a:rPr>
                        <a:t>W</a:t>
                      </a:r>
                      <a:r>
                        <a:rPr lang="en-US" baseline="0" dirty="0" smtClean="0"/>
                        <a:t>’15]</a:t>
                      </a:r>
                    </a:p>
                    <a:p>
                      <a:pPr algn="ctr"/>
                      <a:r>
                        <a:rPr lang="en-US" baseline="0" dirty="0" smtClean="0">
                          <a:solidFill>
                            <a:srgbClr val="00B050"/>
                          </a:solidFill>
                        </a:rPr>
                        <a:t>This Talk</a:t>
                      </a:r>
                    </a:p>
                  </a:txBody>
                  <a:tcPr/>
                </a:tc>
              </a:tr>
              <a:tr h="104101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Program Class</a:t>
                      </a:r>
                      <a:endParaRPr lang="en-US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Linear functions</a:t>
                      </a:r>
                      <a:endParaRPr lang="en-US" dirty="0"/>
                    </a:p>
                  </a:txBody>
                  <a:tcPr>
                    <a:solidFill>
                      <a:srgbClr val="FF0000">
                        <a:alpha val="43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Bounded degree polynomials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Bounded degree polynomials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 circuits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(leveled</a:t>
                      </a:r>
                      <a:r>
                        <a:rPr lang="en-US" baseline="0" dirty="0" smtClean="0"/>
                        <a:t>)</a:t>
                      </a:r>
                      <a:endParaRPr lang="en-US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487158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Assumption</a:t>
                      </a:r>
                      <a:endParaRPr lang="en-US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Bilinear,</a:t>
                      </a:r>
                      <a:r>
                        <a:rPr lang="en-US" baseline="0" dirty="0" smtClean="0"/>
                        <a:t> RSA, SIS</a:t>
                      </a:r>
                      <a:endParaRPr lang="en-US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Ideal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SIS + Random Oracle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Multilinear</a:t>
                      </a:r>
                      <a:r>
                        <a:rPr lang="en-US" baseline="0" dirty="0" smtClean="0"/>
                        <a:t> Maps</a:t>
                      </a:r>
                      <a:endParaRPr lang="en-US" dirty="0"/>
                    </a:p>
                  </a:txBody>
                  <a:tcPr>
                    <a:solidFill>
                      <a:srgbClr val="FF0000">
                        <a:alpha val="3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SIS/LWE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  <a:alpha val="39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" name="Rectangle 30"/>
          <p:cNvSpPr/>
          <p:nvPr/>
        </p:nvSpPr>
        <p:spPr>
          <a:xfrm>
            <a:off x="5816961" y="1182878"/>
            <a:ext cx="648072" cy="216024"/>
          </a:xfrm>
          <a:prstGeom prst="rect">
            <a:avLst/>
          </a:prstGeom>
          <a:solidFill>
            <a:srgbClr val="FF0000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32" name="TextBox 31"/>
          <p:cNvSpPr txBox="1"/>
          <p:nvPr/>
        </p:nvSpPr>
        <p:spPr>
          <a:xfrm>
            <a:off x="6448265" y="1106224"/>
            <a:ext cx="788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--  Bad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1695737" y="1192106"/>
            <a:ext cx="648072" cy="216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2343809" y="1106224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-- Good</a:t>
            </a:r>
            <a:endParaRPr lang="en-US" dirty="0"/>
          </a:p>
        </p:txBody>
      </p:sp>
      <p:sp>
        <p:nvSpPr>
          <p:cNvPr id="19" name="Subtitle 1"/>
          <p:cNvSpPr txBox="1">
            <a:spLocks/>
          </p:cNvSpPr>
          <p:nvPr/>
        </p:nvSpPr>
        <p:spPr>
          <a:xfrm>
            <a:off x="611560" y="410563"/>
            <a:ext cx="7992888" cy="858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Arial Unicode MS" pitchFamily="34" charset="-128"/>
              </a:rPr>
              <a:t>Constructions of Homomorphic Signatures</a:t>
            </a:r>
          </a:p>
        </p:txBody>
      </p:sp>
    </p:spTree>
    <p:extLst>
      <p:ext uri="{BB962C8B-B14F-4D97-AF65-F5344CB8AC3E}">
        <p14:creationId xmlns:p14="http://schemas.microsoft.com/office/powerpoint/2010/main" val="299254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gamesparks.com/wp-content/uploads/2013/07/the-clou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065" y="2095002"/>
            <a:ext cx="2046929" cy="1455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ubtitle 1"/>
          <p:cNvSpPr txBox="1">
            <a:spLocks/>
          </p:cNvSpPr>
          <p:nvPr/>
        </p:nvSpPr>
        <p:spPr>
          <a:xfrm>
            <a:off x="611560" y="410563"/>
            <a:ext cx="7992888" cy="858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Arial Unicode MS" pitchFamily="34" charset="-128"/>
              </a:rPr>
              <a:t>O</a:t>
            </a:r>
            <a:r>
              <a:rPr lang="en-US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Arial Unicode MS" pitchFamily="34" charset="-128"/>
              </a:rPr>
              <a:t>ther Solutions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11760" y="2429013"/>
            <a:ext cx="563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x</a:t>
            </a:r>
            <a:r>
              <a:rPr lang="en-US" sz="2000" b="1" dirty="0" smtClean="0"/>
              <a:t>, </a:t>
            </a:r>
            <a:r>
              <a:rPr lang="el-GR" sz="2000" dirty="0"/>
              <a:t>σ</a:t>
            </a:r>
            <a:endParaRPr lang="en-US" sz="2000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271111" y="2854560"/>
            <a:ext cx="788721" cy="0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http://iconlibrary.iconshock.com/wp-content/uploads/2008/10/alice_25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323" y="1996987"/>
            <a:ext cx="935032" cy="1173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encrypted-tbn3.gstatic.com/images?q=tbn:ANd9GcSRoJblC7gZo6LVPNnJ-9PTS0ivFVMUVbOYWggxnyWgybZquE070Q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067" y="2184080"/>
            <a:ext cx="656208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02158" y="3107194"/>
            <a:ext cx="1521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x</a:t>
            </a:r>
            <a:r>
              <a:rPr lang="en-US" sz="2000" dirty="0" smtClean="0"/>
              <a:t> = (x</a:t>
            </a:r>
            <a:r>
              <a:rPr lang="en-US" sz="2000" baseline="-25000" dirty="0" smtClean="0"/>
              <a:t>1</a:t>
            </a:r>
            <a:r>
              <a:rPr lang="en-US" sz="2000" dirty="0"/>
              <a:t>, …,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n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10" name="Rectangle 9"/>
          <p:cNvSpPr/>
          <p:nvPr/>
        </p:nvSpPr>
        <p:spPr>
          <a:xfrm>
            <a:off x="637219" y="1556792"/>
            <a:ext cx="6479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Alice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236296" y="1702432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Bob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67686" y="1621132"/>
            <a:ext cx="1380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Cloud Server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68144" y="2422512"/>
            <a:ext cx="5655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y,</a:t>
            </a:r>
            <a:r>
              <a:rPr lang="en-US" sz="2000" b="1" dirty="0" smtClean="0"/>
              <a:t> </a:t>
            </a:r>
            <a:r>
              <a:rPr lang="el-GR" sz="2000" b="1" dirty="0" smtClean="0"/>
              <a:t>Π</a:t>
            </a:r>
            <a:endParaRPr lang="en-US" sz="2000" b="1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749401" y="2904527"/>
            <a:ext cx="788721" cy="0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72138" y="1115452"/>
            <a:ext cx="40086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CS proofs/SNARKs? [Mic’00, BCCT12]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6156176" y="2796722"/>
            <a:ext cx="99108" cy="632278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436096" y="342900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short proof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2699792" y="2796721"/>
            <a:ext cx="99108" cy="632279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907704" y="3429000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lassic signature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524328" y="342900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Verify(y, </a:t>
            </a:r>
            <a:r>
              <a:rPr lang="el-GR" b="1" dirty="0" smtClean="0"/>
              <a:t>Π</a:t>
            </a:r>
            <a:r>
              <a:rPr lang="en-US" dirty="0" smtClean="0"/>
              <a:t>)=1 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952783" y="2504417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y=f(</a:t>
            </a:r>
            <a:r>
              <a:rPr lang="en-US" sz="2000" b="1" dirty="0" smtClean="0"/>
              <a:t>x</a:t>
            </a:r>
            <a:r>
              <a:rPr lang="en-US" sz="2000" dirty="0" smtClean="0"/>
              <a:t>)</a:t>
            </a:r>
            <a:endParaRPr lang="en-US" sz="2000" b="1" dirty="0"/>
          </a:p>
        </p:txBody>
      </p:sp>
      <p:sp>
        <p:nvSpPr>
          <p:cNvPr id="26" name="Rectangle 25"/>
          <p:cNvSpPr/>
          <p:nvPr/>
        </p:nvSpPr>
        <p:spPr>
          <a:xfrm>
            <a:off x="269582" y="1124744"/>
            <a:ext cx="8694906" cy="2691088"/>
          </a:xfrm>
          <a:prstGeom prst="rect">
            <a:avLst/>
          </a:prstGeom>
          <a:solidFill>
            <a:schemeClr val="bg1">
              <a:alpha val="9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 rot="20692337">
            <a:off x="1180095" y="1680490"/>
            <a:ext cx="7544758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 smtClean="0">
                <a:solidFill>
                  <a:srgbClr val="FF0000"/>
                </a:solidFill>
              </a:rPr>
              <a:t>use non-standard assumptions</a:t>
            </a:r>
            <a:r>
              <a:rPr lang="en-US" sz="3500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[Mic’00, BCCT’12]</a:t>
            </a:r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395536" y="3933056"/>
            <a:ext cx="856895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" name="Picture 29" descr="http://www.gamesparks.com/wp-content/uploads/2013/07/the-clou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6093" y="4942792"/>
            <a:ext cx="2046929" cy="1455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2397280" y="5300041"/>
            <a:ext cx="302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x</a:t>
            </a:r>
            <a:endParaRPr lang="en-US" sz="2000" b="1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2229340" y="5725588"/>
            <a:ext cx="788721" cy="0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http://iconlibrary.iconshock.com/wp-content/uploads/2008/10/alice_25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552" y="4868015"/>
            <a:ext cx="935032" cy="1173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3" descr="https://encrypted-tbn3.gstatic.com/images?q=tbn:ANd9GcSRoJblC7gZo6LVPNnJ-9PTS0ivFVMUVbOYWggxnyWgybZquE070Q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055108"/>
            <a:ext cx="656208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/>
          <p:cNvSpPr/>
          <p:nvPr/>
        </p:nvSpPr>
        <p:spPr>
          <a:xfrm>
            <a:off x="560387" y="5978222"/>
            <a:ext cx="1521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x</a:t>
            </a:r>
            <a:r>
              <a:rPr lang="en-US" sz="2000" dirty="0" smtClean="0"/>
              <a:t> = (x</a:t>
            </a:r>
            <a:r>
              <a:rPr lang="en-US" sz="2000" baseline="-25000" dirty="0" smtClean="0"/>
              <a:t>1</a:t>
            </a:r>
            <a:r>
              <a:rPr lang="en-US" sz="2000" dirty="0"/>
              <a:t>, …, 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n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>
            <a:off x="3935057" y="5336552"/>
            <a:ext cx="7825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y=f(</a:t>
            </a:r>
            <a:r>
              <a:rPr lang="en-US" sz="2000" b="1" dirty="0" smtClean="0"/>
              <a:t>x</a:t>
            </a:r>
            <a:r>
              <a:rPr lang="en-US" sz="2000" dirty="0" smtClean="0"/>
              <a:t>)</a:t>
            </a:r>
            <a:endParaRPr lang="en-US" sz="2000" b="1" dirty="0"/>
          </a:p>
        </p:txBody>
      </p:sp>
      <p:sp>
        <p:nvSpPr>
          <p:cNvPr id="37" name="Rectangle 36"/>
          <p:cNvSpPr/>
          <p:nvPr/>
        </p:nvSpPr>
        <p:spPr>
          <a:xfrm>
            <a:off x="595448" y="4410860"/>
            <a:ext cx="6479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Alice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194525" y="4573460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Bob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725915" y="4492160"/>
            <a:ext cx="1380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Cloud Server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580112" y="5301208"/>
            <a:ext cx="1179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challenge</a:t>
            </a:r>
            <a:endParaRPr lang="en-US" sz="2000" b="1" dirty="0"/>
          </a:p>
        </p:txBody>
      </p:sp>
      <p:cxnSp>
        <p:nvCxnSpPr>
          <p:cNvPr id="41" name="Straight Arrow Connector 40"/>
          <p:cNvCxnSpPr/>
          <p:nvPr/>
        </p:nvCxnSpPr>
        <p:spPr>
          <a:xfrm>
            <a:off x="5724128" y="6093296"/>
            <a:ext cx="788721" cy="0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95536" y="4005064"/>
            <a:ext cx="3459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Memory Delegation? [CKLR’11]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 flipH="1">
            <a:off x="5724128" y="5733256"/>
            <a:ext cx="783974" cy="0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580112" y="5661248"/>
            <a:ext cx="11346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response</a:t>
            </a:r>
            <a:endParaRPr lang="en-US" sz="2000" b="1" dirty="0"/>
          </a:p>
        </p:txBody>
      </p:sp>
      <p:sp>
        <p:nvSpPr>
          <p:cNvPr id="52" name="Rectangle 51"/>
          <p:cNvSpPr/>
          <p:nvPr/>
        </p:nvSpPr>
        <p:spPr>
          <a:xfrm>
            <a:off x="395536" y="4025546"/>
            <a:ext cx="8424936" cy="2643814"/>
          </a:xfrm>
          <a:prstGeom prst="rect">
            <a:avLst/>
          </a:prstGeom>
          <a:solidFill>
            <a:schemeClr val="bg1">
              <a:alpha val="91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 rot="20692337">
            <a:off x="2337561" y="4546021"/>
            <a:ext cx="428647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 smtClean="0">
                <a:solidFill>
                  <a:srgbClr val="FF0000"/>
                </a:solidFill>
              </a:rPr>
              <a:t>interactive verification </a:t>
            </a: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1500" y="5861303"/>
            <a:ext cx="9217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Other solutions also fall short: </a:t>
            </a:r>
            <a:r>
              <a:rPr lang="en-US" dirty="0"/>
              <a:t>[GRK’08, </a:t>
            </a:r>
            <a:r>
              <a:rPr lang="en-US" dirty="0" smtClean="0"/>
              <a:t>AIK’10, BGV’11</a:t>
            </a:r>
            <a:r>
              <a:rPr lang="en-US" dirty="0"/>
              <a:t>, </a:t>
            </a:r>
            <a:r>
              <a:rPr lang="en-US" dirty="0" smtClean="0"/>
              <a:t>PRV’12, </a:t>
            </a:r>
            <a:r>
              <a:rPr lang="en-US" dirty="0"/>
              <a:t>GW’13, KRR’14]</a:t>
            </a:r>
          </a:p>
          <a:p>
            <a:r>
              <a:rPr lang="en-US" dirty="0" smtClean="0"/>
              <a:t>(private verification or preprocessing)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 rot="20681334">
            <a:off x="2127851" y="2596016"/>
            <a:ext cx="4544962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500" dirty="0">
                <a:solidFill>
                  <a:srgbClr val="FF0000"/>
                </a:solidFill>
              </a:rPr>
              <a:t>which are essential </a:t>
            </a:r>
            <a:r>
              <a:rPr lang="en-US" dirty="0">
                <a:solidFill>
                  <a:srgbClr val="000000"/>
                </a:solidFill>
              </a:rPr>
              <a:t>[G</a:t>
            </a:r>
            <a:r>
              <a:rPr lang="en-US" dirty="0">
                <a:solidFill>
                  <a:srgbClr val="00B050"/>
                </a:solidFill>
              </a:rPr>
              <a:t>W</a:t>
            </a:r>
            <a:r>
              <a:rPr lang="en-US" dirty="0">
                <a:solidFill>
                  <a:srgbClr val="000000"/>
                </a:solidFill>
              </a:rPr>
              <a:t>’11]</a:t>
            </a:r>
          </a:p>
        </p:txBody>
      </p:sp>
    </p:spTree>
    <p:extLst>
      <p:ext uri="{BB962C8B-B14F-4D97-AF65-F5344CB8AC3E}">
        <p14:creationId xmlns:p14="http://schemas.microsoft.com/office/powerpoint/2010/main" val="164520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  <p:bldP spid="11" grpId="0"/>
      <p:bldP spid="12" grpId="0"/>
      <p:bldP spid="13" grpId="0"/>
      <p:bldP spid="16" grpId="0"/>
      <p:bldP spid="18" grpId="0"/>
      <p:bldP spid="22" grpId="0"/>
      <p:bldP spid="24" grpId="0"/>
      <p:bldP spid="42" grpId="0"/>
      <p:bldP spid="26" grpId="0" animBg="1"/>
      <p:bldP spid="27" grpId="0"/>
      <p:bldP spid="31" grpId="0"/>
      <p:bldP spid="35" grpId="0"/>
      <p:bldP spid="36" grpId="0"/>
      <p:bldP spid="37" grpId="0"/>
      <p:bldP spid="38" grpId="0"/>
      <p:bldP spid="39" grpId="0"/>
      <p:bldP spid="40" grpId="0"/>
      <p:bldP spid="47" grpId="0"/>
      <p:bldP spid="51" grpId="0"/>
      <p:bldP spid="52" grpId="0" animBg="1"/>
      <p:bldP spid="53" grpId="0"/>
      <p:bldP spid="2" grpId="0"/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196752"/>
            <a:ext cx="8352928" cy="33216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892640" y="29214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5537" y="1206038"/>
            <a:ext cx="8424936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Theorem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[</a:t>
            </a:r>
            <a:r>
              <a:rPr lang="en-US" sz="2400" dirty="0" smtClean="0"/>
              <a:t>Gorbunov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Vaikuntanathan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Wichs’15]</a:t>
            </a:r>
            <a:r>
              <a:rPr lang="en-CA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  <a:r>
              <a:rPr lang="en-CA" sz="24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	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600" dirty="0" smtClean="0"/>
              <a:t>There exists a Homomorphic Signature (HS) scheme for </a:t>
            </a:r>
            <a:r>
              <a:rPr lang="en-US" sz="2600" b="1" dirty="0" smtClean="0"/>
              <a:t>arbitrary programs </a:t>
            </a:r>
            <a:r>
              <a:rPr lang="en-US" sz="2600" dirty="0" smtClean="0"/>
              <a:t>represented by circuits where: 		</a:t>
            </a:r>
            <a:endParaRPr lang="en-US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 smtClean="0"/>
          </a:p>
          <a:p>
            <a:endParaRPr lang="en-US" sz="2600" dirty="0"/>
          </a:p>
        </p:txBody>
      </p:sp>
      <p:sp>
        <p:nvSpPr>
          <p:cNvPr id="14" name="Subtitle 1"/>
          <p:cNvSpPr txBox="1">
            <a:spLocks/>
          </p:cNvSpPr>
          <p:nvPr/>
        </p:nvSpPr>
        <p:spPr>
          <a:xfrm>
            <a:off x="611560" y="410563"/>
            <a:ext cx="7992888" cy="858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rgbClr val="FF0000"/>
                </a:solidFill>
                <a:latin typeface="Cambria Math" pitchFamily="18" charset="0"/>
                <a:ea typeface="Cambria Math" pitchFamily="18" charset="0"/>
                <a:cs typeface="Arial Unicode MS" pitchFamily="34" charset="-128"/>
              </a:rPr>
              <a:t>Our Results</a:t>
            </a:r>
          </a:p>
        </p:txBody>
      </p:sp>
      <p:sp>
        <p:nvSpPr>
          <p:cNvPr id="2" name="Rectangle 1"/>
          <p:cNvSpPr/>
          <p:nvPr/>
        </p:nvSpPr>
        <p:spPr>
          <a:xfrm>
            <a:off x="539553" y="2721361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Shortness</a:t>
            </a:r>
            <a:r>
              <a:rPr lang="en-US" sz="2200" dirty="0" smtClean="0"/>
              <a:t>: Size of certificate </a:t>
            </a:r>
            <a:r>
              <a:rPr lang="el-GR" sz="2200" dirty="0" smtClean="0"/>
              <a:t>σ</a:t>
            </a:r>
            <a:r>
              <a:rPr lang="en-US" sz="2200" baseline="-25000" dirty="0" err="1"/>
              <a:t>f</a:t>
            </a:r>
            <a:r>
              <a:rPr lang="en-US" sz="2200" baseline="-25000" dirty="0" err="1" smtClean="0"/>
              <a:t>,y</a:t>
            </a:r>
            <a:r>
              <a:rPr lang="en-US" sz="2200" dirty="0" smtClean="0"/>
              <a:t> </a:t>
            </a:r>
            <a:r>
              <a:rPr lang="en-US" sz="2200" dirty="0" smtClean="0"/>
              <a:t>is poly(</a:t>
            </a:r>
            <a:r>
              <a:rPr lang="el-GR" sz="2200" dirty="0" smtClean="0"/>
              <a:t>λ</a:t>
            </a:r>
            <a:r>
              <a:rPr lang="en-US" sz="2200" dirty="0" smtClean="0"/>
              <a:t>, d)  where </a:t>
            </a:r>
            <a:r>
              <a:rPr lang="el-GR" sz="2200" dirty="0" smtClean="0"/>
              <a:t>λ</a:t>
            </a:r>
            <a:r>
              <a:rPr lang="en-US" sz="2200" dirty="0" smtClean="0"/>
              <a:t> is the security parameter  and d is the circuit depth for </a:t>
            </a:r>
            <a:r>
              <a:rPr lang="en-US" sz="2200" dirty="0" smtClean="0"/>
              <a:t>f.</a:t>
            </a:r>
            <a:endParaRPr lang="en-US" sz="2200" dirty="0"/>
          </a:p>
        </p:txBody>
      </p:sp>
      <p:sp>
        <p:nvSpPr>
          <p:cNvPr id="5" name="Rectangle 4"/>
          <p:cNvSpPr/>
          <p:nvPr/>
        </p:nvSpPr>
        <p:spPr>
          <a:xfrm>
            <a:off x="539552" y="3690857"/>
            <a:ext cx="81369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</a:rPr>
              <a:t>Security</a:t>
            </a:r>
            <a:r>
              <a:rPr lang="en-US" sz="2200" dirty="0" smtClean="0"/>
              <a:t>: </a:t>
            </a:r>
            <a:r>
              <a:rPr lang="en-US" sz="2200" dirty="0"/>
              <a:t>assuming hardness </a:t>
            </a:r>
            <a:r>
              <a:rPr lang="en-US" sz="2200" dirty="0" smtClean="0"/>
              <a:t>SIS /LWE standard lattices 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5140016"/>
            <a:ext cx="718318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400" dirty="0" smtClean="0"/>
              <a:t>Caveat:  Need large public random string (public </a:t>
            </a:r>
            <a:r>
              <a:rPr lang="en-US" sz="2400" dirty="0" err="1" smtClean="0"/>
              <a:t>params</a:t>
            </a:r>
            <a:r>
              <a:rPr lang="en-US" sz="2400" dirty="0" smtClean="0"/>
              <a:t>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               or random oracle model.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01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Warm-Up:  1-Time, 1-Bit Signature</a:t>
            </a:r>
            <a:br>
              <a:rPr lang="en-US" dirty="0" smtClean="0"/>
            </a:br>
            <a:r>
              <a:rPr lang="en-US" sz="3100" dirty="0" smtClean="0"/>
              <a:t>from Equivocal Commitment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16832"/>
            <a:ext cx="8507288" cy="4608512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Public parameters</a:t>
            </a:r>
            <a:r>
              <a:rPr lang="en-US" dirty="0" smtClean="0"/>
              <a:t>:  random commitment </a:t>
            </a:r>
            <a:r>
              <a:rPr lang="en-US" b="1" dirty="0" smtClean="0">
                <a:solidFill>
                  <a:srgbClr val="0070C0"/>
                </a:solidFill>
              </a:rPr>
              <a:t>C</a:t>
            </a:r>
          </a:p>
          <a:p>
            <a:r>
              <a:rPr lang="en-US" b="1" dirty="0" smtClean="0"/>
              <a:t>Verification key</a:t>
            </a:r>
            <a:r>
              <a:rPr lang="en-US" dirty="0" smtClean="0"/>
              <a:t>:  commitment key </a:t>
            </a:r>
            <a:r>
              <a:rPr lang="en-US" dirty="0" err="1" smtClean="0">
                <a:solidFill>
                  <a:srgbClr val="0070C0"/>
                </a:solidFill>
              </a:rPr>
              <a:t>pk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b="1" dirty="0" smtClean="0"/>
              <a:t>Signing key</a:t>
            </a:r>
            <a:r>
              <a:rPr lang="en-US" dirty="0" smtClean="0"/>
              <a:t>:  equivocation trapdoor  </a:t>
            </a:r>
            <a:r>
              <a:rPr lang="en-US" dirty="0" smtClean="0">
                <a:solidFill>
                  <a:srgbClr val="0070C0"/>
                </a:solidFill>
              </a:rPr>
              <a:t>td</a:t>
            </a:r>
          </a:p>
          <a:p>
            <a:endParaRPr lang="en-US" dirty="0"/>
          </a:p>
          <a:p>
            <a:r>
              <a:rPr lang="en-US" dirty="0" smtClean="0"/>
              <a:t>To sign a message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dirty="0" smtClean="0"/>
              <a:t>,  use trapdoor to sample an opening </a:t>
            </a:r>
            <a:r>
              <a:rPr lang="en-US" dirty="0" smtClean="0">
                <a:solidFill>
                  <a:srgbClr val="0070C0"/>
                </a:solidFill>
              </a:rPr>
              <a:t>R</a:t>
            </a:r>
            <a:r>
              <a:rPr lang="en-US" dirty="0" smtClean="0"/>
              <a:t> such that </a:t>
            </a:r>
            <a:r>
              <a:rPr lang="en-US" dirty="0" smtClean="0">
                <a:solidFill>
                  <a:srgbClr val="0070C0"/>
                </a:solidFill>
              </a:rPr>
              <a:t>C = Commit(</a:t>
            </a:r>
            <a:r>
              <a:rPr lang="en-US" dirty="0" err="1" smtClean="0">
                <a:solidFill>
                  <a:srgbClr val="0070C0"/>
                </a:solidFill>
              </a:rPr>
              <a:t>x;R</a:t>
            </a:r>
            <a:r>
              <a:rPr lang="en-US" dirty="0" smtClean="0">
                <a:solidFill>
                  <a:srgbClr val="0070C0"/>
                </a:solidFill>
              </a:rPr>
              <a:t>).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i="1" dirty="0" smtClean="0"/>
              <a:t>Selective security:  </a:t>
            </a:r>
            <a:r>
              <a:rPr lang="en-US" dirty="0" smtClean="0"/>
              <a:t>if adversary picks signing query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dirty="0" smtClean="0"/>
              <a:t> ahead of time, can set </a:t>
            </a:r>
            <a:r>
              <a:rPr lang="en-US" dirty="0" smtClean="0">
                <a:solidFill>
                  <a:srgbClr val="0070C0"/>
                </a:solidFill>
              </a:rPr>
              <a:t>C = Commit(</a:t>
            </a:r>
            <a:r>
              <a:rPr lang="en-US" dirty="0" err="1" smtClean="0">
                <a:solidFill>
                  <a:srgbClr val="0070C0"/>
                </a:solidFill>
              </a:rPr>
              <a:t>x;R</a:t>
            </a:r>
            <a:r>
              <a:rPr lang="en-US" dirty="0" smtClean="0">
                <a:solidFill>
                  <a:srgbClr val="0070C0"/>
                </a:solidFill>
              </a:rPr>
              <a:t>) </a:t>
            </a:r>
            <a:r>
              <a:rPr lang="en-US" dirty="0" smtClean="0"/>
              <a:t>and not know </a:t>
            </a:r>
            <a:r>
              <a:rPr lang="en-US" dirty="0" smtClean="0">
                <a:solidFill>
                  <a:srgbClr val="0070C0"/>
                </a:solidFill>
              </a:rPr>
              <a:t>td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i="1" dirty="0"/>
              <a:t> </a:t>
            </a:r>
            <a:r>
              <a:rPr lang="en-US" i="1" dirty="0" smtClean="0"/>
              <a:t>   </a:t>
            </a:r>
            <a:r>
              <a:rPr lang="en-US" dirty="0" smtClean="0"/>
              <a:t>Forgery breaks binding. </a:t>
            </a:r>
            <a:endParaRPr lang="en-US" i="1" dirty="0"/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555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Warm-Up:  1-Time, Multi-Bit Signature</a:t>
            </a:r>
            <a:br>
              <a:rPr lang="en-US" dirty="0" smtClean="0"/>
            </a:br>
            <a:r>
              <a:rPr lang="en-US" sz="3100" dirty="0" smtClean="0"/>
              <a:t>from Equivocal Commitment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16832"/>
            <a:ext cx="8507288" cy="4608512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Public parameters</a:t>
            </a:r>
            <a:r>
              <a:rPr lang="en-US" dirty="0" smtClean="0"/>
              <a:t>:  random commitment </a:t>
            </a:r>
            <a:r>
              <a:rPr lang="en-US" b="1" dirty="0" smtClean="0">
                <a:solidFill>
                  <a:srgbClr val="0070C0"/>
                </a:solidFill>
              </a:rPr>
              <a:t>C</a:t>
            </a:r>
            <a:r>
              <a:rPr lang="en-US" b="1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,…,C</a:t>
            </a:r>
            <a:r>
              <a:rPr lang="en-US" b="1" baseline="-25000" dirty="0" smtClean="0">
                <a:solidFill>
                  <a:srgbClr val="0070C0"/>
                </a:solidFill>
              </a:rPr>
              <a:t>n</a:t>
            </a:r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/>
              <a:t>Verification key</a:t>
            </a:r>
            <a:r>
              <a:rPr lang="en-US" dirty="0" smtClean="0"/>
              <a:t>:  commitment key </a:t>
            </a:r>
            <a:r>
              <a:rPr lang="en-US" dirty="0" err="1" smtClean="0">
                <a:solidFill>
                  <a:srgbClr val="0070C0"/>
                </a:solidFill>
              </a:rPr>
              <a:t>pk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b="1" dirty="0" smtClean="0"/>
              <a:t>Signing key</a:t>
            </a:r>
            <a:r>
              <a:rPr lang="en-US" dirty="0" smtClean="0"/>
              <a:t>:  equivocation trapdoor  </a:t>
            </a:r>
            <a:r>
              <a:rPr lang="en-US" dirty="0" smtClean="0">
                <a:solidFill>
                  <a:srgbClr val="0070C0"/>
                </a:solidFill>
              </a:rPr>
              <a:t>td</a:t>
            </a:r>
          </a:p>
          <a:p>
            <a:endParaRPr lang="en-US" dirty="0"/>
          </a:p>
          <a:p>
            <a:r>
              <a:rPr lang="en-US" dirty="0" smtClean="0"/>
              <a:t>To sign a message (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,…,</a:t>
            </a:r>
            <a:r>
              <a:rPr lang="en-US" dirty="0" err="1" smtClean="0">
                <a:solidFill>
                  <a:srgbClr val="0070C0"/>
                </a:solidFill>
              </a:rPr>
              <a:t>x</a:t>
            </a:r>
            <a:r>
              <a:rPr lang="en-US" baseline="-25000" dirty="0" err="1" smtClean="0">
                <a:solidFill>
                  <a:srgbClr val="0070C0"/>
                </a:solidFill>
              </a:rPr>
              <a:t>n</a:t>
            </a:r>
            <a:r>
              <a:rPr lang="en-US" dirty="0" smtClean="0"/>
              <a:t>)  use trapdoor to sample openings </a:t>
            </a:r>
            <a:r>
              <a:rPr lang="en-US" dirty="0" err="1" smtClean="0">
                <a:solidFill>
                  <a:srgbClr val="0070C0"/>
                </a:solidFill>
              </a:rPr>
              <a:t>R</a:t>
            </a:r>
            <a:r>
              <a:rPr lang="en-US" baseline="-25000" dirty="0" err="1">
                <a:solidFill>
                  <a:srgbClr val="0070C0"/>
                </a:solidFill>
              </a:rPr>
              <a:t>i</a:t>
            </a:r>
            <a:r>
              <a:rPr lang="en-US" dirty="0" smtClean="0"/>
              <a:t> such that </a:t>
            </a:r>
            <a:r>
              <a:rPr lang="en-US" dirty="0" smtClean="0">
                <a:solidFill>
                  <a:srgbClr val="0070C0"/>
                </a:solidFill>
              </a:rPr>
              <a:t>C</a:t>
            </a:r>
            <a:r>
              <a:rPr lang="en-US" baseline="-25000" dirty="0" smtClean="0">
                <a:solidFill>
                  <a:srgbClr val="0070C0"/>
                </a:solidFill>
              </a:rPr>
              <a:t>i</a:t>
            </a:r>
            <a:r>
              <a:rPr lang="en-US" dirty="0" smtClean="0">
                <a:solidFill>
                  <a:srgbClr val="0070C0"/>
                </a:solidFill>
              </a:rPr>
              <a:t> = Commit(</a:t>
            </a:r>
            <a:r>
              <a:rPr lang="en-US" dirty="0" err="1" smtClean="0">
                <a:solidFill>
                  <a:srgbClr val="0070C0"/>
                </a:solidFill>
              </a:rPr>
              <a:t>x;R</a:t>
            </a:r>
            <a:r>
              <a:rPr lang="en-US" baseline="-25000" dirty="0" err="1" smtClean="0">
                <a:solidFill>
                  <a:srgbClr val="0070C0"/>
                </a:solidFill>
              </a:rPr>
              <a:t>i</a:t>
            </a:r>
            <a:r>
              <a:rPr lang="en-US" dirty="0" smtClean="0">
                <a:solidFill>
                  <a:srgbClr val="0070C0"/>
                </a:solidFill>
              </a:rPr>
              <a:t>).</a:t>
            </a:r>
          </a:p>
          <a:p>
            <a:endParaRPr lang="en-US" i="1" dirty="0" smtClean="0"/>
          </a:p>
          <a:p>
            <a:r>
              <a:rPr lang="en-US" i="1" dirty="0" smtClean="0">
                <a:solidFill>
                  <a:schemeClr val="bg1"/>
                </a:solidFill>
              </a:rPr>
              <a:t>Selective </a:t>
            </a:r>
            <a:r>
              <a:rPr lang="en-US" i="1" dirty="0">
                <a:solidFill>
                  <a:schemeClr val="bg1"/>
                </a:solidFill>
              </a:rPr>
              <a:t>security:  </a:t>
            </a:r>
            <a:r>
              <a:rPr lang="en-US" dirty="0">
                <a:solidFill>
                  <a:schemeClr val="bg1"/>
                </a:solidFill>
              </a:rPr>
              <a:t>if adversary picks signing query x ahead of time, can set C = Commit(</a:t>
            </a:r>
            <a:r>
              <a:rPr lang="en-US" dirty="0" err="1">
                <a:solidFill>
                  <a:schemeClr val="bg1"/>
                </a:solidFill>
              </a:rPr>
              <a:t>x;R</a:t>
            </a:r>
            <a:r>
              <a:rPr lang="en-US" dirty="0">
                <a:solidFill>
                  <a:schemeClr val="bg1"/>
                </a:solidFill>
              </a:rPr>
              <a:t>) and not know td.</a:t>
            </a:r>
          </a:p>
          <a:p>
            <a:pPr marL="0" indent="0">
              <a:buNone/>
            </a:pPr>
            <a:r>
              <a:rPr lang="en-US" i="1" dirty="0">
                <a:solidFill>
                  <a:schemeClr val="bg1"/>
                </a:solidFill>
              </a:rPr>
              <a:t>    </a:t>
            </a:r>
            <a:r>
              <a:rPr lang="en-US" dirty="0">
                <a:solidFill>
                  <a:schemeClr val="bg1"/>
                </a:solidFill>
              </a:rPr>
              <a:t>Forgery breaks binding. </a:t>
            </a:r>
            <a:endParaRPr lang="en-US" i="1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54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95536" y="2636140"/>
                <a:ext cx="8748464" cy="29478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err="1" smtClean="0">
                    <a:solidFill>
                      <a:srgbClr val="0070C0"/>
                    </a:solidFill>
                  </a:rPr>
                  <a:t>pk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 = </a:t>
                </a:r>
                <a:r>
                  <a:rPr lang="en-US" sz="3600" b="1" dirty="0" smtClean="0">
                    <a:solidFill>
                      <a:srgbClr val="0070C0"/>
                    </a:solidFill>
                  </a:rPr>
                  <a:t>A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  <m:sup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bSup>
                  </m:oMath>
                </a14:m>
                <a:r>
                  <a:rPr lang="en-US" sz="3600" b="1" dirty="0" smtClean="0">
                    <a:solidFill>
                      <a:srgbClr val="0070C0"/>
                    </a:solidFill>
                  </a:rPr>
                  <a:t>   </a:t>
                </a:r>
                <a:r>
                  <a:rPr lang="en-US" sz="3600" dirty="0" smtClean="0"/>
                  <a:t>LWE matrix,</a:t>
                </a:r>
                <a:r>
                  <a:rPr lang="en-US" sz="3600" b="1" dirty="0" smtClean="0">
                    <a:solidFill>
                      <a:srgbClr val="0070C0"/>
                    </a:solidFill>
                  </a:rPr>
                  <a:t>   </a:t>
                </a:r>
                <a:r>
                  <a:rPr lang="en-US" sz="3600" dirty="0" err="1" smtClean="0">
                    <a:solidFill>
                      <a:srgbClr val="0070C0"/>
                    </a:solidFill>
                  </a:rPr>
                  <a:t>sk</a:t>
                </a:r>
                <a:r>
                  <a:rPr lang="en-US" sz="3600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= </a:t>
                </a:r>
                <a:r>
                  <a:rPr lang="en-US" sz="3600" dirty="0" smtClean="0"/>
                  <a:t>LWE secret</a:t>
                </a:r>
                <a:endParaRPr lang="en-US" sz="3600" dirty="0" smtClean="0"/>
              </a:p>
              <a:p>
                <a:r>
                  <a:rPr lang="en-US" sz="3600" dirty="0" err="1" smtClean="0">
                    <a:solidFill>
                      <a:srgbClr val="0070C0"/>
                    </a:solidFill>
                  </a:rPr>
                  <a:t>Encrypt</a:t>
                </a:r>
                <a:r>
                  <a:rPr lang="en-US" sz="3600" baseline="-25000" dirty="0" err="1" smtClean="0">
                    <a:solidFill>
                      <a:srgbClr val="0070C0"/>
                    </a:solidFill>
                  </a:rPr>
                  <a:t>pk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(x)  :  </a:t>
                </a:r>
                <a:r>
                  <a:rPr lang="en-US" sz="3600" b="1" dirty="0" smtClean="0">
                    <a:solidFill>
                      <a:srgbClr val="0070C0"/>
                    </a:solidFill>
                  </a:rPr>
                  <a:t> C = AR + </a:t>
                </a:r>
                <a:r>
                  <a:rPr lang="en-US" sz="3600" dirty="0" err="1" smtClean="0">
                    <a:solidFill>
                      <a:srgbClr val="0070C0"/>
                    </a:solidFill>
                  </a:rPr>
                  <a:t>x</a:t>
                </a:r>
                <a:r>
                  <a:rPr lang="en-US" sz="3600" b="1" dirty="0" err="1" smtClean="0">
                    <a:solidFill>
                      <a:srgbClr val="0070C0"/>
                    </a:solidFill>
                  </a:rPr>
                  <a:t>G</a:t>
                </a:r>
                <a:endParaRPr lang="en-US" sz="3600" b="1" dirty="0" smtClean="0">
                  <a:solidFill>
                    <a:srgbClr val="0070C0"/>
                  </a:solidFill>
                </a:endParaRPr>
              </a:p>
              <a:p>
                <a:endParaRPr lang="en-US" sz="3600" dirty="0"/>
              </a:p>
              <a:p>
                <a:r>
                  <a:rPr lang="en-US" sz="3600" b="1" dirty="0" smtClean="0">
                    <a:solidFill>
                      <a:srgbClr val="0070C0"/>
                    </a:solidFill>
                  </a:rPr>
                  <a:t>R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   </a:t>
                </a:r>
                <a:r>
                  <a:rPr lang="en-US" sz="3600" dirty="0" smtClean="0"/>
                  <a:t>is random, small entries</a:t>
                </a:r>
              </a:p>
              <a:p>
                <a:r>
                  <a:rPr lang="en-US" sz="3600" b="1" dirty="0" smtClean="0">
                    <a:solidFill>
                      <a:srgbClr val="0070C0"/>
                    </a:solidFill>
                  </a:rPr>
                  <a:t>G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3600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  <m:sup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bSup>
                  </m:oMath>
                </a14:m>
                <a:r>
                  <a:rPr lang="en-US" sz="3600" dirty="0" smtClean="0"/>
                  <a:t> is a public “gadget matrix”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36140"/>
                <a:ext cx="8748464" cy="2947858"/>
              </a:xfrm>
              <a:prstGeom prst="rect">
                <a:avLst/>
              </a:prstGeom>
              <a:blipFill rotWithShape="0">
                <a:blip r:embed="rId2"/>
                <a:stretch>
                  <a:fillRect l="-2160" t="-2893" r="-1324" b="-5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/>
          <p:cNvSpPr txBox="1">
            <a:spLocks/>
          </p:cNvSpPr>
          <p:nvPr/>
        </p:nvSpPr>
        <p:spPr>
          <a:xfrm>
            <a:off x="709830" y="2030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Recall the GSW FHE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284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ubtitle 1"/>
          <p:cNvSpPr txBox="1">
            <a:spLocks/>
          </p:cNvSpPr>
          <p:nvPr/>
        </p:nvSpPr>
        <p:spPr>
          <a:xfrm>
            <a:off x="611560" y="288630"/>
            <a:ext cx="7992888" cy="14841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solidFill>
                  <a:schemeClr val="tx1"/>
                </a:solidFill>
                <a:latin typeface="Cambria Math" pitchFamily="18" charset="0"/>
                <a:ea typeface="Cambria Math" pitchFamily="18" charset="0"/>
                <a:cs typeface="Arial Unicode MS" pitchFamily="34" charset="-128"/>
              </a:rPr>
              <a:t>Homomorphic  Signature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15001" y="1084590"/>
            <a:ext cx="223224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Public </a:t>
            </a:r>
            <a:r>
              <a:rPr lang="en-US" sz="2600" dirty="0" err="1" smtClean="0">
                <a:solidFill>
                  <a:srgbClr val="FF0000"/>
                </a:solidFill>
              </a:rPr>
              <a:t>params</a:t>
            </a:r>
            <a:r>
              <a:rPr lang="en-US" sz="2600" dirty="0" smtClean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724840" y="1075962"/>
            <a:ext cx="190468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</a:rPr>
              <a:t>C</a:t>
            </a:r>
            <a:r>
              <a:rPr lang="en-US" sz="2600" baseline="-25000" dirty="0" smtClean="0">
                <a:solidFill>
                  <a:srgbClr val="0070C0"/>
                </a:solidFill>
              </a:rPr>
              <a:t>1</a:t>
            </a:r>
            <a:r>
              <a:rPr lang="en-US" sz="2600" dirty="0" smtClean="0">
                <a:solidFill>
                  <a:srgbClr val="0070C0"/>
                </a:solidFill>
              </a:rPr>
              <a:t>       …     C</a:t>
            </a:r>
            <a:r>
              <a:rPr lang="en-US" sz="2600" baseline="-25000" dirty="0" smtClean="0">
                <a:solidFill>
                  <a:srgbClr val="0070C0"/>
                </a:solidFill>
              </a:rPr>
              <a:t>n</a:t>
            </a:r>
            <a:endParaRPr lang="en-US" sz="2600" baseline="-25000" dirty="0">
              <a:solidFill>
                <a:srgbClr val="0070C0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245795" y="2216476"/>
            <a:ext cx="318072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err="1" smtClean="0">
                <a:solidFill>
                  <a:srgbClr val="FF0000"/>
                </a:solidFill>
              </a:rPr>
              <a:t>Sign</a:t>
            </a:r>
            <a:r>
              <a:rPr lang="en-US" sz="2600" baseline="-25000" dirty="0" err="1" smtClean="0">
                <a:solidFill>
                  <a:srgbClr val="FF0000"/>
                </a:solidFill>
              </a:rPr>
              <a:t>sk</a:t>
            </a:r>
            <a:r>
              <a:rPr lang="en-US" sz="2600" dirty="0" smtClean="0">
                <a:solidFill>
                  <a:srgbClr val="FF0000"/>
                </a:solidFill>
              </a:rPr>
              <a:t>(x</a:t>
            </a:r>
            <a:r>
              <a:rPr lang="en-US" sz="2600" baseline="-25000" dirty="0" smtClean="0">
                <a:solidFill>
                  <a:srgbClr val="FF0000"/>
                </a:solidFill>
              </a:rPr>
              <a:t>1</a:t>
            </a:r>
            <a:r>
              <a:rPr lang="en-US" sz="2600" dirty="0" smtClean="0">
                <a:solidFill>
                  <a:srgbClr val="FF0000"/>
                </a:solidFill>
              </a:rPr>
              <a:t>, …, </a:t>
            </a:r>
            <a:r>
              <a:rPr lang="en-US" sz="2600" dirty="0" err="1" smtClean="0">
                <a:solidFill>
                  <a:srgbClr val="FF0000"/>
                </a:solidFill>
              </a:rPr>
              <a:t>x</a:t>
            </a:r>
            <a:r>
              <a:rPr lang="en-US" sz="2600" baseline="-25000" dirty="0" err="1" smtClean="0">
                <a:solidFill>
                  <a:srgbClr val="FF0000"/>
                </a:solidFill>
              </a:rPr>
              <a:t>n</a:t>
            </a:r>
            <a:r>
              <a:rPr lang="en-US" sz="2600" dirty="0" smtClean="0">
                <a:solidFill>
                  <a:srgbClr val="FF0000"/>
                </a:solidFill>
              </a:rPr>
              <a:t>)</a:t>
            </a:r>
            <a:r>
              <a:rPr lang="el-GR" sz="2600" dirty="0">
                <a:solidFill>
                  <a:srgbClr val="FF0000"/>
                </a:solidFill>
              </a:rPr>
              <a:t> → </a:t>
            </a:r>
            <a:r>
              <a:rPr lang="el-GR" sz="2600" dirty="0" smtClean="0">
                <a:solidFill>
                  <a:srgbClr val="FF0000"/>
                </a:solidFill>
              </a:rPr>
              <a:t>σ</a:t>
            </a:r>
            <a:r>
              <a:rPr lang="en-US" sz="2600" dirty="0" smtClean="0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059832" y="2216477"/>
            <a:ext cx="531030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smtClean="0"/>
              <a:t>sample  </a:t>
            </a:r>
            <a:r>
              <a:rPr lang="en-US" sz="2600" dirty="0" smtClean="0">
                <a:solidFill>
                  <a:srgbClr val="0070C0"/>
                </a:solidFill>
              </a:rPr>
              <a:t>R</a:t>
            </a:r>
            <a:r>
              <a:rPr lang="en-US" sz="2600" baseline="-25000" dirty="0" smtClean="0">
                <a:solidFill>
                  <a:srgbClr val="0070C0"/>
                </a:solidFill>
              </a:rPr>
              <a:t>1</a:t>
            </a:r>
            <a:r>
              <a:rPr lang="en-US" sz="2600" dirty="0" smtClean="0">
                <a:solidFill>
                  <a:srgbClr val="0070C0"/>
                </a:solidFill>
              </a:rPr>
              <a:t>,…,R</a:t>
            </a:r>
            <a:r>
              <a:rPr lang="en-US" sz="2600" baseline="-25000" dirty="0" smtClean="0">
                <a:solidFill>
                  <a:srgbClr val="0070C0"/>
                </a:solidFill>
              </a:rPr>
              <a:t>n    </a:t>
            </a:r>
            <a:r>
              <a:rPr lang="en-US" sz="2600" dirty="0" err="1" smtClean="0"/>
              <a:t>s.t.</a:t>
            </a:r>
            <a:r>
              <a:rPr lang="en-US" sz="2600" dirty="0" smtClean="0"/>
              <a:t> </a:t>
            </a:r>
            <a:r>
              <a:rPr lang="en-US" sz="2600" dirty="0" smtClean="0">
                <a:solidFill>
                  <a:srgbClr val="0070C0"/>
                </a:solidFill>
              </a:rPr>
              <a:t>Commit(</a:t>
            </a:r>
            <a:r>
              <a:rPr lang="en-US" sz="2600" dirty="0" err="1" smtClean="0">
                <a:solidFill>
                  <a:srgbClr val="0070C0"/>
                </a:solidFill>
              </a:rPr>
              <a:t>x</a:t>
            </a:r>
            <a:r>
              <a:rPr lang="en-US" sz="2600" baseline="-25000" dirty="0" err="1" smtClean="0">
                <a:solidFill>
                  <a:srgbClr val="0070C0"/>
                </a:solidFill>
              </a:rPr>
              <a:t>i</a:t>
            </a:r>
            <a:r>
              <a:rPr lang="en-US" sz="2600" dirty="0" err="1" smtClean="0">
                <a:solidFill>
                  <a:srgbClr val="0070C0"/>
                </a:solidFill>
              </a:rPr>
              <a:t>;R</a:t>
            </a:r>
            <a:r>
              <a:rPr lang="en-US" sz="2600" baseline="-25000" dirty="0" err="1" smtClean="0">
                <a:solidFill>
                  <a:srgbClr val="0070C0"/>
                </a:solidFill>
              </a:rPr>
              <a:t>i</a:t>
            </a:r>
            <a:r>
              <a:rPr lang="en-US" sz="2600" dirty="0" smtClean="0">
                <a:solidFill>
                  <a:srgbClr val="0070C0"/>
                </a:solidFill>
              </a:rPr>
              <a:t>)=C</a:t>
            </a:r>
            <a:r>
              <a:rPr lang="en-US" sz="2600" baseline="-25000" dirty="0" smtClean="0">
                <a:solidFill>
                  <a:srgbClr val="0070C0"/>
                </a:solidFill>
              </a:rPr>
              <a:t>i</a:t>
            </a:r>
            <a:endParaRPr lang="en-US" sz="2600" baseline="-25000" dirty="0">
              <a:solidFill>
                <a:srgbClr val="0070C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172035" y="1137517"/>
            <a:ext cx="2275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andom commitments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95536" y="2132856"/>
            <a:ext cx="8208912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395536" y="2852936"/>
            <a:ext cx="8208912" cy="0"/>
          </a:xfrm>
          <a:prstGeom prst="line">
            <a:avLst/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Rectangle 145"/>
          <p:cNvSpPr/>
          <p:nvPr/>
        </p:nvSpPr>
        <p:spPr>
          <a:xfrm>
            <a:off x="4739692" y="3008566"/>
            <a:ext cx="4238085" cy="12125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4716016" y="3573016"/>
            <a:ext cx="426353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smtClean="0"/>
              <a:t>Output </a:t>
            </a:r>
            <a:r>
              <a:rPr lang="en-US" sz="2200" dirty="0" err="1" smtClean="0"/>
              <a:t>pk</a:t>
            </a:r>
            <a:r>
              <a:rPr lang="en-US" sz="2200" baseline="-25000" dirty="0" err="1" smtClean="0"/>
              <a:t>f</a:t>
            </a:r>
            <a:r>
              <a:rPr lang="en-US" sz="2200" dirty="0" smtClean="0"/>
              <a:t> = </a:t>
            </a:r>
            <a:r>
              <a:rPr lang="en-US" sz="2200" dirty="0" err="1" smtClean="0"/>
              <a:t>C</a:t>
            </a:r>
            <a:r>
              <a:rPr lang="en-US" sz="2200" baseline="-25000" dirty="0" err="1" smtClean="0"/>
              <a:t>f</a:t>
            </a:r>
            <a:r>
              <a:rPr lang="en-US" sz="2200" dirty="0" smtClean="0"/>
              <a:t> = </a:t>
            </a:r>
            <a:r>
              <a:rPr lang="en-US" sz="2200" dirty="0" err="1" smtClean="0"/>
              <a:t>Eval</a:t>
            </a:r>
            <a:r>
              <a:rPr lang="en-US" sz="2200" baseline="-25000" dirty="0" err="1" smtClean="0"/>
              <a:t>com</a:t>
            </a:r>
            <a:r>
              <a:rPr lang="en-US" sz="2200" dirty="0" smtClean="0"/>
              <a:t>(f, C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, …, C</a:t>
            </a:r>
            <a:r>
              <a:rPr lang="en-US" sz="2200" baseline="-25000" dirty="0" smtClean="0"/>
              <a:t>n</a:t>
            </a:r>
            <a:r>
              <a:rPr lang="en-US" sz="2200" dirty="0" smtClean="0"/>
              <a:t>)</a:t>
            </a:r>
            <a:endParaRPr lang="en-US" sz="2200" dirty="0"/>
          </a:p>
        </p:txBody>
      </p:sp>
      <p:sp>
        <p:nvSpPr>
          <p:cNvPr id="148" name="Rounded Rectangle 147"/>
          <p:cNvSpPr/>
          <p:nvPr/>
        </p:nvSpPr>
        <p:spPr>
          <a:xfrm>
            <a:off x="539552" y="4653136"/>
            <a:ext cx="7583536" cy="64806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0000"/>
                </a:solidFill>
              </a:rPr>
              <a:t>Verify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pk</a:t>
            </a:r>
            <a:r>
              <a:rPr lang="en-US" sz="2400" dirty="0" smtClean="0">
                <a:solidFill>
                  <a:srgbClr val="FF0000"/>
                </a:solidFill>
              </a:rPr>
              <a:t>(</a:t>
            </a:r>
            <a:r>
              <a:rPr lang="en-US" sz="2400" dirty="0" err="1" smtClean="0">
                <a:solidFill>
                  <a:srgbClr val="FF0000"/>
                </a:solidFill>
              </a:rPr>
              <a:t>pk</a:t>
            </a:r>
            <a:r>
              <a:rPr lang="en-US" sz="2400" baseline="-25000" dirty="0" err="1">
                <a:solidFill>
                  <a:srgbClr val="FF0000"/>
                </a:solidFill>
              </a:rPr>
              <a:t>f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</a:rPr>
              <a:t>y, </a:t>
            </a:r>
            <a:r>
              <a:rPr lang="el-GR" sz="2400" dirty="0" smtClean="0">
                <a:solidFill>
                  <a:srgbClr val="FF0000"/>
                </a:solidFill>
              </a:rPr>
              <a:t>σ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f,y</a:t>
            </a:r>
            <a:r>
              <a:rPr lang="en-US" sz="2400" dirty="0" smtClean="0">
                <a:solidFill>
                  <a:srgbClr val="FF0000"/>
                </a:solidFill>
              </a:rPr>
              <a:t>) =1 </a:t>
            </a:r>
            <a:r>
              <a:rPr lang="en-US" sz="2400" dirty="0" err="1" smtClean="0">
                <a:solidFill>
                  <a:srgbClr val="FF0000"/>
                </a:solidFill>
              </a:rPr>
              <a:t>iff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</a:rPr>
              <a:t>C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f</a:t>
            </a:r>
            <a:r>
              <a:rPr lang="en-US" sz="2400" dirty="0" smtClean="0">
                <a:solidFill>
                  <a:schemeClr val="tx1"/>
                </a:solidFill>
              </a:rPr>
              <a:t> = </a:t>
            </a:r>
            <a:r>
              <a:rPr lang="en-US" sz="2400" dirty="0" err="1" smtClean="0">
                <a:solidFill>
                  <a:schemeClr val="tx1"/>
                </a:solidFill>
              </a:rPr>
              <a:t>Comm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pk</a:t>
            </a:r>
            <a:r>
              <a:rPr lang="en-US" sz="2400" dirty="0" smtClean="0">
                <a:solidFill>
                  <a:schemeClr val="tx1"/>
                </a:solidFill>
              </a:rPr>
              <a:t>(</a:t>
            </a:r>
            <a:r>
              <a:rPr lang="en-US" sz="2400" dirty="0" err="1" smtClean="0">
                <a:solidFill>
                  <a:schemeClr val="tx1"/>
                </a:solidFill>
              </a:rPr>
              <a:t>y;R</a:t>
            </a:r>
            <a:r>
              <a:rPr lang="en-US" sz="2400" baseline="-25000" dirty="0" err="1" smtClean="0">
                <a:solidFill>
                  <a:schemeClr val="tx1"/>
                </a:solidFill>
              </a:rPr>
              <a:t>f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endParaRPr lang="en-US" sz="2400" baseline="-25000" dirty="0">
              <a:solidFill>
                <a:schemeClr val="tx1"/>
              </a:solidFill>
            </a:endParaRPr>
          </a:p>
        </p:txBody>
      </p:sp>
      <p:sp>
        <p:nvSpPr>
          <p:cNvPr id="149" name="Rectangle 148"/>
          <p:cNvSpPr/>
          <p:nvPr/>
        </p:nvSpPr>
        <p:spPr>
          <a:xfrm>
            <a:off x="215001" y="2996953"/>
            <a:ext cx="4445556" cy="12241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215001" y="3615407"/>
            <a:ext cx="45613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dirty="0" smtClean="0"/>
              <a:t>σ</a:t>
            </a:r>
            <a:r>
              <a:rPr lang="en-US" sz="2200" baseline="-25000" dirty="0" err="1"/>
              <a:t>f</a:t>
            </a:r>
            <a:r>
              <a:rPr lang="en-US" sz="2200" baseline="-25000" dirty="0" err="1" smtClean="0"/>
              <a:t>,y</a:t>
            </a:r>
            <a:r>
              <a:rPr lang="en-US" sz="2200" baseline="-25000" dirty="0" smtClean="0"/>
              <a:t> </a:t>
            </a:r>
            <a:r>
              <a:rPr lang="en-US" sz="2200" dirty="0" smtClean="0"/>
              <a:t>:= </a:t>
            </a:r>
            <a:r>
              <a:rPr lang="en-US" sz="2200" dirty="0" err="1" smtClean="0"/>
              <a:t>R</a:t>
            </a:r>
            <a:r>
              <a:rPr lang="en-US" sz="2200" baseline="-25000" dirty="0" err="1" smtClean="0"/>
              <a:t>f</a:t>
            </a:r>
            <a:r>
              <a:rPr lang="en-US" sz="2200" dirty="0" smtClean="0"/>
              <a:t> = </a:t>
            </a:r>
            <a:r>
              <a:rPr lang="en-US" sz="2200" dirty="0" err="1" smtClean="0"/>
              <a:t>Eval</a:t>
            </a:r>
            <a:r>
              <a:rPr lang="en-US" sz="2200" baseline="-25000" dirty="0" err="1" smtClean="0"/>
              <a:t>open</a:t>
            </a:r>
            <a:r>
              <a:rPr lang="en-US" sz="2200" dirty="0" smtClean="0"/>
              <a:t>(f, (x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, R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), …, </a:t>
            </a:r>
            <a:r>
              <a:rPr lang="en-US" sz="2200" dirty="0"/>
              <a:t>(</a:t>
            </a:r>
            <a:r>
              <a:rPr lang="en-US" sz="2200" dirty="0" err="1" smtClean="0"/>
              <a:t>x</a:t>
            </a:r>
            <a:r>
              <a:rPr lang="en-US" sz="2200" baseline="-25000" dirty="0" err="1" smtClean="0"/>
              <a:t>n</a:t>
            </a:r>
            <a:r>
              <a:rPr lang="en-US" sz="2200" dirty="0" smtClean="0"/>
              <a:t>, R</a:t>
            </a:r>
            <a:r>
              <a:rPr lang="en-US" sz="2200" baseline="-25000" dirty="0" smtClean="0"/>
              <a:t>n</a:t>
            </a:r>
            <a:r>
              <a:rPr lang="en-US" sz="2200" dirty="0" smtClean="0"/>
              <a:t>))</a:t>
            </a:r>
            <a:endParaRPr lang="en-US" sz="2200" dirty="0"/>
          </a:p>
        </p:txBody>
      </p:sp>
      <p:sp>
        <p:nvSpPr>
          <p:cNvPr id="151" name="Rectangle 150"/>
          <p:cNvSpPr/>
          <p:nvPr/>
        </p:nvSpPr>
        <p:spPr>
          <a:xfrm>
            <a:off x="254780" y="2996952"/>
            <a:ext cx="53418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Eval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pk</a:t>
            </a:r>
            <a:r>
              <a:rPr lang="en-US" sz="2400" dirty="0" smtClean="0">
                <a:solidFill>
                  <a:srgbClr val="FF0000"/>
                </a:solidFill>
              </a:rPr>
              <a:t>(f, (x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,R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)…,(</a:t>
            </a:r>
            <a:r>
              <a:rPr lang="en-US" sz="2400" dirty="0" err="1" smtClean="0">
                <a:solidFill>
                  <a:srgbClr val="FF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, R</a:t>
            </a:r>
            <a:r>
              <a:rPr lang="en-US" sz="2400" baseline="-25000" dirty="0" smtClean="0">
                <a:solidFill>
                  <a:srgbClr val="FF0000"/>
                </a:solidFill>
              </a:rPr>
              <a:t>n</a:t>
            </a:r>
            <a:r>
              <a:rPr lang="en-US" sz="2400" dirty="0" smtClean="0">
                <a:solidFill>
                  <a:srgbClr val="FF0000"/>
                </a:solidFill>
              </a:rPr>
              <a:t>) )→</a:t>
            </a:r>
            <a:r>
              <a:rPr lang="el-GR" sz="2400" dirty="0" smtClean="0">
                <a:solidFill>
                  <a:srgbClr val="FF0000"/>
                </a:solidFill>
              </a:rPr>
              <a:t>σ</a:t>
            </a:r>
            <a:r>
              <a:rPr lang="en-US" sz="2400" baseline="-25000" dirty="0" err="1">
                <a:solidFill>
                  <a:srgbClr val="FF0000"/>
                </a:solidFill>
              </a:rPr>
              <a:t>f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,y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sp>
        <p:nvSpPr>
          <p:cNvPr id="152" name="Right Brace 151"/>
          <p:cNvSpPr/>
          <p:nvPr/>
        </p:nvSpPr>
        <p:spPr>
          <a:xfrm rot="5400000">
            <a:off x="4530838" y="134193"/>
            <a:ext cx="216027" cy="8677849"/>
          </a:xfrm>
          <a:prstGeom prst="rightBrac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4716016" y="3008565"/>
            <a:ext cx="534188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err="1" smtClean="0">
                <a:solidFill>
                  <a:srgbClr val="FF0000"/>
                </a:solidFill>
              </a:rPr>
              <a:t>Process</a:t>
            </a:r>
            <a:r>
              <a:rPr lang="en-US" sz="2600" baseline="-25000" dirty="0" err="1" smtClean="0">
                <a:solidFill>
                  <a:srgbClr val="FF0000"/>
                </a:solidFill>
              </a:rPr>
              <a:t>pk</a:t>
            </a:r>
            <a:r>
              <a:rPr lang="en-US" sz="2600" dirty="0" smtClean="0">
                <a:solidFill>
                  <a:srgbClr val="FF0000"/>
                </a:solidFill>
              </a:rPr>
              <a:t>(f) →</a:t>
            </a:r>
            <a:r>
              <a:rPr lang="en-US" sz="2600" dirty="0" err="1" smtClean="0">
                <a:solidFill>
                  <a:srgbClr val="FF0000"/>
                </a:solidFill>
              </a:rPr>
              <a:t>pk</a:t>
            </a:r>
            <a:r>
              <a:rPr lang="en-US" sz="2600" baseline="-25000" dirty="0" err="1" smtClean="0">
                <a:solidFill>
                  <a:srgbClr val="FF0000"/>
                </a:solidFill>
              </a:rPr>
              <a:t>f</a:t>
            </a:r>
            <a:endParaRPr lang="en-US" sz="2600" baseline="-25000" dirty="0" smtClean="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79511" y="1568405"/>
            <a:ext cx="432047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Verification key:    </a:t>
            </a:r>
            <a:r>
              <a:rPr lang="en-US" sz="2600" dirty="0" err="1" smtClean="0">
                <a:solidFill>
                  <a:srgbClr val="0070C0"/>
                </a:solidFill>
              </a:rPr>
              <a:t>pk</a:t>
            </a:r>
            <a:r>
              <a:rPr lang="en-US" sz="2600" dirty="0" smtClean="0">
                <a:solidFill>
                  <a:srgbClr val="0070C0"/>
                </a:solidFill>
              </a:rPr>
              <a:t>  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406845" y="1568404"/>
            <a:ext cx="432047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solidFill>
                  <a:srgbClr val="FF0000"/>
                </a:solidFill>
              </a:rPr>
              <a:t>Signing key:    </a:t>
            </a:r>
            <a:r>
              <a:rPr lang="en-US" sz="2600" dirty="0" smtClean="0">
                <a:solidFill>
                  <a:srgbClr val="0070C0"/>
                </a:solidFill>
              </a:rPr>
              <a:t>td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4480" y="4374435"/>
                <a:ext cx="8924024" cy="156966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Selective Security (intuition)</a:t>
                </a:r>
                <a:r>
                  <a:rPr lang="en-US" sz="2400" dirty="0" smtClean="0"/>
                  <a:t>: 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Set </a:t>
                </a:r>
                <a:r>
                  <a:rPr lang="en-US" sz="2400" dirty="0" smtClean="0">
                    <a:solidFill>
                      <a:srgbClr val="00B050"/>
                    </a:solidFill>
                  </a:rPr>
                  <a:t>C</a:t>
                </a:r>
                <a:r>
                  <a:rPr lang="en-US" sz="2400" baseline="-25000" dirty="0" smtClean="0">
                    <a:solidFill>
                      <a:srgbClr val="00B050"/>
                    </a:solidFill>
                  </a:rPr>
                  <a:t>i</a:t>
                </a:r>
                <a:r>
                  <a:rPr lang="en-US" sz="2400" dirty="0" smtClean="0">
                    <a:solidFill>
                      <a:srgbClr val="00B050"/>
                    </a:solidFill>
                  </a:rPr>
                  <a:t> = </a:t>
                </a:r>
                <a:r>
                  <a:rPr lang="en-US" sz="2400" dirty="0" err="1" smtClean="0">
                    <a:solidFill>
                      <a:srgbClr val="00B050"/>
                    </a:solidFill>
                  </a:rPr>
                  <a:t>Commit</a:t>
                </a:r>
                <a:r>
                  <a:rPr lang="en-US" sz="2400" baseline="-25000" dirty="0" err="1" smtClean="0">
                    <a:solidFill>
                      <a:srgbClr val="00B050"/>
                    </a:solidFill>
                  </a:rPr>
                  <a:t>pk</a:t>
                </a:r>
                <a:r>
                  <a:rPr lang="en-US" sz="2400" dirty="0" smtClean="0">
                    <a:solidFill>
                      <a:srgbClr val="00B050"/>
                    </a:solidFill>
                  </a:rPr>
                  <a:t>(x</a:t>
                </a:r>
                <a:r>
                  <a:rPr lang="en-US" sz="2400" baseline="-25000" dirty="0" smtClean="0">
                    <a:solidFill>
                      <a:srgbClr val="00B050"/>
                    </a:solidFill>
                  </a:rPr>
                  <a:t>i</a:t>
                </a:r>
                <a:r>
                  <a:rPr lang="en-US" sz="2400" dirty="0" smtClean="0">
                    <a:solidFill>
                      <a:srgbClr val="00B050"/>
                    </a:solidFill>
                  </a:rPr>
                  <a:t>; </a:t>
                </a:r>
                <a:r>
                  <a:rPr lang="en-US" sz="2400" dirty="0" err="1" smtClean="0">
                    <a:solidFill>
                      <a:srgbClr val="00B050"/>
                    </a:solidFill>
                  </a:rPr>
                  <a:t>R</a:t>
                </a:r>
                <a:r>
                  <a:rPr lang="en-US" sz="2400" baseline="-25000" dirty="0" err="1" smtClean="0">
                    <a:solidFill>
                      <a:srgbClr val="00B050"/>
                    </a:solidFill>
                  </a:rPr>
                  <a:t>i</a:t>
                </a:r>
                <a:r>
                  <a:rPr lang="en-US" sz="2400" dirty="0" smtClean="0">
                    <a:solidFill>
                      <a:srgbClr val="00B050"/>
                    </a:solidFill>
                  </a:rPr>
                  <a:t>) </a:t>
                </a:r>
                <a:r>
                  <a:rPr lang="en-US" sz="2400" dirty="0" smtClean="0"/>
                  <a:t>without knowing trapdoor.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Adversary gives 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f</a:t>
                </a:r>
                <a:r>
                  <a:rPr lang="en-US" sz="2400" dirty="0" smtClean="0"/>
                  <a:t> and a forged signature </a:t>
                </a:r>
                <a:r>
                  <a:rPr lang="en-US" sz="2400" dirty="0" err="1" smtClean="0">
                    <a:solidFill>
                      <a:srgbClr val="FF0000"/>
                    </a:solidFill>
                  </a:rPr>
                  <a:t>R’</a:t>
                </a:r>
                <a:r>
                  <a:rPr lang="en-US" sz="2400" baseline="-25000" dirty="0" err="1" smtClean="0">
                    <a:solidFill>
                      <a:srgbClr val="FF0000"/>
                    </a:solidFill>
                  </a:rPr>
                  <a:t>f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  </a:t>
                </a:r>
                <a:r>
                  <a:rPr lang="en-US" sz="2400" dirty="0" smtClean="0"/>
                  <a:t>for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 y’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</a:rPr>
                      <m:t>≠</m:t>
                    </m:r>
                  </m:oMath>
                </a14:m>
                <a:r>
                  <a:rPr lang="en-US" sz="2400" dirty="0" smtClean="0">
                    <a:solidFill>
                      <a:srgbClr val="FF0000"/>
                    </a:solidFill>
                  </a:rPr>
                  <a:t> f(x</a:t>
                </a:r>
                <a:r>
                  <a:rPr lang="en-US" sz="2400" baseline="-25000" dirty="0" smtClean="0">
                    <a:solidFill>
                      <a:srgbClr val="FF0000"/>
                    </a:solidFill>
                  </a:rPr>
                  <a:t>1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,…,</a:t>
                </a:r>
                <a:r>
                  <a:rPr lang="en-US" sz="2400" dirty="0" err="1" smtClean="0">
                    <a:solidFill>
                      <a:srgbClr val="FF0000"/>
                    </a:solidFill>
                  </a:rPr>
                  <a:t>x</a:t>
                </a:r>
                <a:r>
                  <a:rPr lang="en-US" sz="2400" baseline="-25000" dirty="0" err="1" smtClean="0">
                    <a:solidFill>
                      <a:srgbClr val="FF0000"/>
                    </a:solidFill>
                  </a:rPr>
                  <a:t>n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). 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 smtClean="0"/>
                  <a:t>Can compute signature </a:t>
                </a:r>
                <a:r>
                  <a:rPr lang="en-US" sz="2400" dirty="0" err="1">
                    <a:solidFill>
                      <a:srgbClr val="00B050"/>
                    </a:solidFill>
                  </a:rPr>
                  <a:t>R</a:t>
                </a:r>
                <a:r>
                  <a:rPr lang="en-US" sz="2400" baseline="-25000" dirty="0" err="1">
                    <a:solidFill>
                      <a:srgbClr val="00B050"/>
                    </a:solidFill>
                  </a:rPr>
                  <a:t>f</a:t>
                </a:r>
                <a:r>
                  <a:rPr lang="en-US" sz="2400" baseline="-25000" dirty="0">
                    <a:solidFill>
                      <a:srgbClr val="00B050"/>
                    </a:solidFill>
                  </a:rPr>
                  <a:t> </a:t>
                </a:r>
                <a:r>
                  <a:rPr lang="en-US" sz="2400" dirty="0"/>
                  <a:t>for</a:t>
                </a:r>
                <a:r>
                  <a:rPr lang="en-US" sz="2400" dirty="0">
                    <a:solidFill>
                      <a:srgbClr val="00B050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00B050"/>
                    </a:solidFill>
                  </a:rPr>
                  <a:t>y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400" dirty="0" smtClean="0"/>
                  <a:t>to breaks binding of </a:t>
                </a:r>
                <a:r>
                  <a:rPr lang="en-US" sz="2400" dirty="0" smtClean="0">
                    <a:solidFill>
                      <a:srgbClr val="0070C0"/>
                    </a:solidFill>
                  </a:rPr>
                  <a:t>C</a:t>
                </a:r>
                <a:r>
                  <a:rPr lang="en-US" sz="2400" baseline="-25000" dirty="0" smtClean="0">
                    <a:solidFill>
                      <a:srgbClr val="0070C0"/>
                    </a:solidFill>
                  </a:rPr>
                  <a:t>f</a:t>
                </a:r>
                <a:r>
                  <a:rPr lang="en-US" sz="2400" dirty="0" smtClean="0"/>
                  <a:t>.</a:t>
                </a:r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480" y="4374435"/>
                <a:ext cx="8924024" cy="1569660"/>
              </a:xfrm>
              <a:prstGeom prst="rect">
                <a:avLst/>
              </a:prstGeom>
              <a:blipFill rotWithShape="1">
                <a:blip r:embed="rId3"/>
                <a:stretch>
                  <a:fillRect l="-1025" t="-3113" b="-8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547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0" grpId="0"/>
      <p:bldP spid="146" grpId="0" animBg="1"/>
      <p:bldP spid="147" grpId="0"/>
      <p:bldP spid="148" grpId="0" animBg="1"/>
      <p:bldP spid="149" grpId="0" animBg="1"/>
      <p:bldP spid="150" grpId="0"/>
      <p:bldP spid="151" grpId="0"/>
      <p:bldP spid="152" grpId="0" animBg="1"/>
      <p:bldP spid="155" grpId="0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25144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Full security (beyond selective):</a:t>
            </a:r>
          </a:p>
          <a:p>
            <a:pPr lvl="1"/>
            <a:r>
              <a:rPr lang="en-US" dirty="0" smtClean="0"/>
              <a:t>Homomorphic chameleon hash [KR00]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smtClean="0"/>
              <a:t>   =  Homomorphic equivocal commitments. 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/>
              <a:t>Multiple data sets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Use standard signature to sign a fresh verification key of homomorphic signature scheme for each data set. </a:t>
            </a:r>
          </a:p>
          <a:p>
            <a:pPr lvl="1"/>
            <a:endParaRPr lang="en-US" dirty="0"/>
          </a:p>
          <a:p>
            <a:r>
              <a:rPr lang="en-US" dirty="0" smtClean="0"/>
              <a:t>Context </a:t>
            </a:r>
            <a:r>
              <a:rPr lang="en-US" dirty="0" smtClean="0"/>
              <a:t>Hiding  (certificate only reveals output of comp.)</a:t>
            </a:r>
          </a:p>
          <a:p>
            <a:pPr lvl="1"/>
            <a:r>
              <a:rPr lang="en-US" dirty="0" smtClean="0"/>
              <a:t>Can be done generically with NIZKs. </a:t>
            </a:r>
          </a:p>
          <a:p>
            <a:pPr lvl="1"/>
            <a:r>
              <a:rPr lang="en-US" dirty="0" smtClean="0"/>
              <a:t>Nice way to do this for our scheme using equivocation trapdoors.</a:t>
            </a: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1259632" y="2420888"/>
            <a:ext cx="187220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525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Remove large public parameters?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Remove dependence on depth. Bootstrapping?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077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284984"/>
            <a:ext cx="6624736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111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95536" y="2636912"/>
                <a:ext cx="8496944" cy="3766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smtClean="0"/>
                  <a:t>Commitment key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  </a:t>
                </a:r>
                <a:r>
                  <a:rPr lang="en-US" sz="3600" dirty="0" err="1" smtClean="0">
                    <a:solidFill>
                      <a:srgbClr val="0070C0"/>
                    </a:solidFill>
                  </a:rPr>
                  <a:t>pk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 = </a:t>
                </a:r>
                <a:r>
                  <a:rPr lang="en-US" sz="3600" b="1" dirty="0" smtClean="0">
                    <a:solidFill>
                      <a:srgbClr val="0070C0"/>
                    </a:solidFill>
                  </a:rPr>
                  <a:t>A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∈ </m:t>
                    </m:r>
                  </m:oMath>
                </a14:m>
                <a:r>
                  <a:rPr lang="en-US" sz="360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ℤ</m:t>
                        </m:r>
                      </m:e>
                      <m:sub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  <m:sup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3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bSup>
                  </m:oMath>
                </a14:m>
                <a:r>
                  <a:rPr lang="en-US" sz="3600" dirty="0" smtClean="0">
                    <a:solidFill>
                      <a:srgbClr val="0070C0"/>
                    </a:solidFill>
                  </a:rPr>
                  <a:t>    </a:t>
                </a:r>
                <a:endParaRPr lang="en-US" sz="3600" dirty="0" smtClean="0"/>
              </a:p>
              <a:p>
                <a:r>
                  <a:rPr lang="en-US" sz="3600" dirty="0" err="1" smtClean="0">
                    <a:solidFill>
                      <a:srgbClr val="0070C0"/>
                    </a:solidFill>
                  </a:rPr>
                  <a:t>Commit</a:t>
                </a:r>
                <a:r>
                  <a:rPr lang="en-US" sz="3600" baseline="-25000" dirty="0" err="1" smtClean="0">
                    <a:solidFill>
                      <a:srgbClr val="0070C0"/>
                    </a:solidFill>
                  </a:rPr>
                  <a:t>pk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(x) :  </a:t>
                </a:r>
                <a:r>
                  <a:rPr lang="en-US" sz="3600" b="1" dirty="0" smtClean="0">
                    <a:solidFill>
                      <a:srgbClr val="0070C0"/>
                    </a:solidFill>
                  </a:rPr>
                  <a:t> C = AR + 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x</a:t>
                </a:r>
                <a:r>
                  <a:rPr lang="en-US" sz="3600" b="1" dirty="0" smtClean="0">
                    <a:solidFill>
                      <a:srgbClr val="0070C0"/>
                    </a:solidFill>
                  </a:rPr>
                  <a:t>G</a:t>
                </a:r>
              </a:p>
              <a:p>
                <a:r>
                  <a:rPr lang="en-US" sz="3600" dirty="0" smtClean="0">
                    <a:solidFill>
                      <a:srgbClr val="0070C0"/>
                    </a:solidFill>
                  </a:rPr>
                  <a:t>Opening:  (x</a:t>
                </a:r>
                <a:r>
                  <a:rPr lang="en-US" sz="3600" b="1" dirty="0" smtClean="0">
                    <a:solidFill>
                      <a:srgbClr val="0070C0"/>
                    </a:solidFill>
                  </a:rPr>
                  <a:t>, R</a:t>
                </a:r>
                <a:r>
                  <a:rPr lang="en-US" sz="3600" dirty="0" smtClean="0">
                    <a:solidFill>
                      <a:srgbClr val="0070C0"/>
                    </a:solidFill>
                  </a:rPr>
                  <a:t>)</a:t>
                </a:r>
                <a:r>
                  <a:rPr lang="en-US" sz="3600" b="1" dirty="0" smtClean="0">
                    <a:solidFill>
                      <a:srgbClr val="0070C0"/>
                    </a:solidFill>
                  </a:rPr>
                  <a:t>    :  R </a:t>
                </a:r>
                <a:r>
                  <a:rPr lang="en-US" sz="3600" dirty="0" smtClean="0"/>
                  <a:t>has small entries</a:t>
                </a:r>
              </a:p>
              <a:p>
                <a:endParaRPr lang="en-US" sz="3600" b="1" dirty="0" smtClean="0">
                  <a:solidFill>
                    <a:srgbClr val="0070C0"/>
                  </a:solidFill>
                </a:endParaRPr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statistically binding  (correctness of </a:t>
                </a:r>
                <a:r>
                  <a:rPr lang="en-US" sz="3200" dirty="0" smtClean="0"/>
                  <a:t>GSW)</a:t>
                </a:r>
              </a:p>
              <a:p>
                <a:pPr lvl="1"/>
                <a:r>
                  <a:rPr lang="en-US" sz="2800" dirty="0" smtClean="0"/>
                  <a:t>  extractable </a:t>
                </a:r>
                <a:r>
                  <a:rPr lang="en-US" sz="2800" dirty="0" smtClean="0"/>
                  <a:t>given trapdoor = GSW secret key.</a:t>
                </a:r>
              </a:p>
              <a:p>
                <a:pPr marL="571500" indent="-571500">
                  <a:buFont typeface="Arial" panose="020B0604020202020204" pitchFamily="34" charset="0"/>
                  <a:buChar char="•"/>
                </a:pPr>
                <a:r>
                  <a:rPr lang="en-US" sz="3200" dirty="0" smtClean="0"/>
                  <a:t>computationally hiding  (security of GSW)</a:t>
                </a: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536" y="2636912"/>
                <a:ext cx="8496944" cy="3766865"/>
              </a:xfrm>
              <a:prstGeom prst="rect">
                <a:avLst/>
              </a:prstGeom>
              <a:blipFill rotWithShape="0">
                <a:blip r:embed="rId2"/>
                <a:stretch>
                  <a:fillRect l="-2224" t="-2431" b="-4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/>
          <p:cNvSpPr txBox="1">
            <a:spLocks/>
          </p:cNvSpPr>
          <p:nvPr/>
        </p:nvSpPr>
        <p:spPr>
          <a:xfrm>
            <a:off x="709830" y="2030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GSW as a Commitment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25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Homomorphic Computation on Commitments and Openings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988840"/>
                <a:ext cx="9144000" cy="482453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Commitments: 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C</a:t>
                </a:r>
                <a:r>
                  <a:rPr lang="en-US" b="1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 =  AR</a:t>
                </a:r>
                <a:r>
                  <a:rPr lang="en-US" b="1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b="1" dirty="0">
                    <a:solidFill>
                      <a:srgbClr val="0070C0"/>
                    </a:solidFill>
                  </a:rPr>
                  <a:t>+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G    </a:t>
                </a:r>
                <a:r>
                  <a:rPr lang="en-US" dirty="0" smtClean="0"/>
                  <a:t>,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  C</a:t>
                </a:r>
                <a:r>
                  <a:rPr lang="en-US" b="1" baseline="-25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en-US" b="1" dirty="0">
                    <a:solidFill>
                      <a:srgbClr val="0070C0"/>
                    </a:solidFill>
                  </a:rPr>
                  <a:t> =  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AR</a:t>
                </a:r>
                <a:r>
                  <a:rPr lang="en-US" b="1" baseline="-25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b="1" dirty="0">
                    <a:solidFill>
                      <a:srgbClr val="0070C0"/>
                    </a:solidFill>
                  </a:rPr>
                  <a:t>+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G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,…</a:t>
                </a:r>
              </a:p>
              <a:p>
                <a:r>
                  <a:rPr lang="en-US" dirty="0" smtClean="0"/>
                  <a:t>Openings:             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(x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, R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)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             </a:t>
                </a:r>
                <a:r>
                  <a:rPr lang="en-US" dirty="0" smtClean="0"/>
                  <a:t>,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       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(x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, R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2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)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dirty="0" smtClean="0"/>
                  <a:t>,…</a:t>
                </a:r>
                <a:endParaRPr lang="en-US" dirty="0"/>
              </a:p>
              <a:p>
                <a:endParaRPr lang="en-US" dirty="0" smtClean="0"/>
              </a:p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FF0000"/>
                    </a:solidFill>
                  </a:rPr>
                  <a:t>Evaluate f:</a:t>
                </a:r>
                <a:endParaRPr lang="en-US" dirty="0"/>
              </a:p>
              <a:p>
                <a:r>
                  <a:rPr lang="en-US" dirty="0" err="1" smtClean="0"/>
                  <a:t>Eval</a:t>
                </a:r>
                <a:r>
                  <a:rPr lang="en-US" baseline="-25000" dirty="0" err="1" smtClean="0"/>
                  <a:t>com</a:t>
                </a:r>
                <a:r>
                  <a:rPr lang="en-US" dirty="0" smtClean="0"/>
                  <a:t>(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f, C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,…,C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n</a:t>
                </a:r>
                <a:r>
                  <a:rPr lang="en-US" dirty="0" smtClean="0"/>
                  <a:t>)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 smtClean="0"/>
                  <a:t>    </a:t>
                </a:r>
                <a:r>
                  <a:rPr lang="en-US" dirty="0" err="1" smtClean="0">
                    <a:solidFill>
                      <a:srgbClr val="0070C0"/>
                    </a:solidFill>
                  </a:rPr>
                  <a:t>C</a:t>
                </a:r>
                <a:r>
                  <a:rPr lang="en-US" baseline="30000" dirty="0" err="1" smtClean="0">
                    <a:solidFill>
                      <a:srgbClr val="0070C0"/>
                    </a:solidFill>
                  </a:rPr>
                  <a:t>f</a:t>
                </a:r>
                <a:endParaRPr lang="en-US" dirty="0" smtClean="0">
                  <a:solidFill>
                    <a:srgbClr val="0070C0"/>
                  </a:solidFill>
                </a:endParaRPr>
              </a:p>
              <a:p>
                <a:r>
                  <a:rPr lang="en-US" dirty="0" err="1" smtClean="0"/>
                  <a:t>Eval</a:t>
                </a:r>
                <a:r>
                  <a:rPr lang="en-US" baseline="-25000" dirty="0" err="1" smtClean="0"/>
                  <a:t>open</a:t>
                </a:r>
                <a:r>
                  <a:rPr lang="en-US" dirty="0" smtClean="0"/>
                  <a:t>(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f, (x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, R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),…,(</a:t>
                </a:r>
                <a:r>
                  <a:rPr lang="en-US" dirty="0" err="1" smtClean="0">
                    <a:solidFill>
                      <a:srgbClr val="0070C0"/>
                    </a:solidFill>
                  </a:rPr>
                  <a:t>x</a:t>
                </a:r>
                <a:r>
                  <a:rPr lang="en-US" baseline="-25000" dirty="0" err="1" smtClean="0">
                    <a:solidFill>
                      <a:srgbClr val="0070C0"/>
                    </a:solidFill>
                  </a:rPr>
                  <a:t>N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, R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n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)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 smtClean="0"/>
                  <a:t>   (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f(x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,…,</a:t>
                </a:r>
                <a:r>
                  <a:rPr lang="en-US" dirty="0" err="1" smtClean="0">
                    <a:solidFill>
                      <a:srgbClr val="0070C0"/>
                    </a:solidFill>
                  </a:rPr>
                  <a:t>x</a:t>
                </a:r>
                <a:r>
                  <a:rPr lang="en-US" baseline="-25000" dirty="0" err="1" smtClean="0">
                    <a:solidFill>
                      <a:srgbClr val="0070C0"/>
                    </a:solidFill>
                  </a:rPr>
                  <a:t>n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),   </a:t>
                </a:r>
                <a:r>
                  <a:rPr lang="en-US" dirty="0" err="1" smtClean="0">
                    <a:solidFill>
                      <a:srgbClr val="0070C0"/>
                    </a:solidFill>
                  </a:rPr>
                  <a:t>R</a:t>
                </a:r>
                <a:r>
                  <a:rPr lang="en-US" baseline="30000" dirty="0" err="1" smtClean="0">
                    <a:solidFill>
                      <a:srgbClr val="0070C0"/>
                    </a:solidFill>
                  </a:rPr>
                  <a:t>f</a:t>
                </a:r>
                <a:r>
                  <a:rPr lang="en-US" baseline="30000" dirty="0" smtClean="0">
                    <a:solidFill>
                      <a:srgbClr val="0070C0"/>
                    </a:solidFill>
                  </a:rPr>
                  <a:t>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 smtClean="0">
                    <a:solidFill>
                      <a:srgbClr val="0070C0"/>
                    </a:solidFill>
                  </a:rPr>
                  <a:t>C</a:t>
                </a:r>
                <a:r>
                  <a:rPr lang="en-US" baseline="30000" dirty="0" err="1" smtClean="0">
                    <a:solidFill>
                      <a:srgbClr val="0070C0"/>
                    </a:solidFill>
                  </a:rPr>
                  <a:t>f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  =  </a:t>
                </a:r>
                <a:r>
                  <a:rPr lang="en-US" dirty="0" err="1" smtClean="0">
                    <a:solidFill>
                      <a:srgbClr val="0070C0"/>
                    </a:solidFill>
                  </a:rPr>
                  <a:t>AR</a:t>
                </a:r>
                <a:r>
                  <a:rPr lang="en-US" baseline="30000" dirty="0" err="1" smtClean="0">
                    <a:solidFill>
                      <a:srgbClr val="0070C0"/>
                    </a:solidFill>
                  </a:rPr>
                  <a:t>f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 +  f(x</a:t>
                </a:r>
                <a:r>
                  <a:rPr lang="en-US" baseline="-25000" dirty="0" smtClean="0">
                    <a:solidFill>
                      <a:srgbClr val="0070C0"/>
                    </a:solidFill>
                  </a:rPr>
                  <a:t>1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,…,</a:t>
                </a:r>
                <a:r>
                  <a:rPr lang="en-US" dirty="0" err="1" smtClean="0">
                    <a:solidFill>
                      <a:srgbClr val="0070C0"/>
                    </a:solidFill>
                  </a:rPr>
                  <a:t>x</a:t>
                </a:r>
                <a:r>
                  <a:rPr lang="en-US" baseline="-25000" dirty="0" err="1" smtClean="0">
                    <a:solidFill>
                      <a:srgbClr val="0070C0"/>
                    </a:solidFill>
                  </a:rPr>
                  <a:t>n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)G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988840"/>
                <a:ext cx="9144000" cy="4824536"/>
              </a:xfrm>
              <a:blipFill rotWithShape="1">
                <a:blip r:embed="rId2"/>
                <a:stretch>
                  <a:fillRect l="-1667" t="-2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loud Callout 4"/>
          <p:cNvSpPr/>
          <p:nvPr/>
        </p:nvSpPr>
        <p:spPr>
          <a:xfrm>
            <a:off x="3995936" y="5373216"/>
            <a:ext cx="4608512" cy="1440160"/>
          </a:xfrm>
          <a:prstGeom prst="cloudCallout">
            <a:avLst>
              <a:gd name="adj1" fmla="val 34683"/>
              <a:gd name="adj2" fmla="val -657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M</a:t>
            </a:r>
            <a:r>
              <a:rPr lang="en-US" sz="2000" dirty="0" smtClean="0"/>
              <a:t>ight reveal extra info about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,…,</a:t>
            </a:r>
            <a:r>
              <a:rPr lang="en-US" sz="2000" dirty="0" err="1" smtClean="0"/>
              <a:t>x</a:t>
            </a:r>
            <a:r>
              <a:rPr lang="en-US" sz="2000" baseline="-25000" dirty="0" err="1" smtClean="0"/>
              <a:t>n</a:t>
            </a:r>
            <a:r>
              <a:rPr lang="en-US" sz="2000" dirty="0" smtClean="0"/>
              <a:t>.</a:t>
            </a:r>
          </a:p>
          <a:p>
            <a:pPr algn="ctr"/>
            <a:r>
              <a:rPr lang="en-US" sz="2000" dirty="0" smtClean="0"/>
              <a:t>(can remove this)</a:t>
            </a:r>
          </a:p>
        </p:txBody>
      </p:sp>
    </p:spTree>
    <p:extLst>
      <p:ext uri="{BB962C8B-B14F-4D97-AF65-F5344CB8AC3E}">
        <p14:creationId xmlns:p14="http://schemas.microsoft.com/office/powerpoint/2010/main" val="418015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Homomorphic Computation on Commitments and Openings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4644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Commitments: </a:t>
            </a:r>
            <a:r>
              <a:rPr lang="en-US" b="1" dirty="0" smtClean="0">
                <a:solidFill>
                  <a:srgbClr val="0070C0"/>
                </a:solidFill>
              </a:rPr>
              <a:t>C</a:t>
            </a:r>
            <a:r>
              <a:rPr lang="en-US" b="1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 =  AR</a:t>
            </a:r>
            <a:r>
              <a:rPr lang="en-US" b="1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+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G    </a:t>
            </a:r>
            <a:r>
              <a:rPr lang="en-US" dirty="0" smtClean="0"/>
              <a:t>,</a:t>
            </a:r>
            <a:r>
              <a:rPr lang="en-US" b="1" dirty="0" smtClean="0">
                <a:solidFill>
                  <a:srgbClr val="0070C0"/>
                </a:solidFill>
              </a:rPr>
              <a:t>  C</a:t>
            </a:r>
            <a:r>
              <a:rPr lang="en-US" b="1" baseline="-25000" dirty="0" smtClean="0">
                <a:solidFill>
                  <a:srgbClr val="0070C0"/>
                </a:solidFill>
              </a:rPr>
              <a:t>2</a:t>
            </a:r>
            <a:r>
              <a:rPr lang="en-US" b="1" dirty="0">
                <a:solidFill>
                  <a:srgbClr val="0070C0"/>
                </a:solidFill>
              </a:rPr>
              <a:t> =  </a:t>
            </a:r>
            <a:r>
              <a:rPr lang="en-US" b="1" dirty="0" smtClean="0">
                <a:solidFill>
                  <a:srgbClr val="0070C0"/>
                </a:solidFill>
              </a:rPr>
              <a:t>AR</a:t>
            </a:r>
            <a:r>
              <a:rPr lang="en-US" b="1" baseline="-25000" dirty="0" smtClean="0">
                <a:solidFill>
                  <a:srgbClr val="0070C0"/>
                </a:solidFill>
              </a:rPr>
              <a:t>2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+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b="1" dirty="0" smtClean="0">
                <a:solidFill>
                  <a:srgbClr val="0070C0"/>
                </a:solidFill>
              </a:rPr>
              <a:t>G</a:t>
            </a:r>
          </a:p>
          <a:p>
            <a:r>
              <a:rPr lang="en-US" dirty="0" smtClean="0"/>
              <a:t>Openings:              </a:t>
            </a:r>
            <a:r>
              <a:rPr lang="en-US" dirty="0" smtClean="0">
                <a:solidFill>
                  <a:srgbClr val="0070C0"/>
                </a:solidFill>
              </a:rPr>
              <a:t>(x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, R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b="1" dirty="0" smtClean="0">
                <a:solidFill>
                  <a:srgbClr val="0070C0"/>
                </a:solidFill>
              </a:rPr>
              <a:t>                      </a:t>
            </a:r>
            <a:r>
              <a:rPr lang="en-US" dirty="0" smtClean="0">
                <a:solidFill>
                  <a:srgbClr val="0070C0"/>
                </a:solidFill>
              </a:rPr>
              <a:t>(x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, R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Addition: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dirty="0" err="1" smtClean="0"/>
              <a:t>Eval</a:t>
            </a:r>
            <a:r>
              <a:rPr lang="en-US" baseline="-25000" dirty="0" err="1" smtClean="0"/>
              <a:t>com</a:t>
            </a:r>
            <a:r>
              <a:rPr lang="en-US" dirty="0" smtClean="0"/>
              <a:t>       </a:t>
            </a:r>
            <a:r>
              <a:rPr lang="en-US" dirty="0" smtClean="0">
                <a:solidFill>
                  <a:srgbClr val="0070C0"/>
                </a:solidFill>
              </a:rPr>
              <a:t>C</a:t>
            </a:r>
            <a:r>
              <a:rPr lang="en-US" baseline="30000" dirty="0" smtClean="0">
                <a:solidFill>
                  <a:srgbClr val="0070C0"/>
                </a:solidFill>
              </a:rPr>
              <a:t>+</a:t>
            </a:r>
            <a:r>
              <a:rPr lang="en-US" dirty="0" smtClean="0">
                <a:solidFill>
                  <a:srgbClr val="0070C0"/>
                </a:solidFill>
              </a:rPr>
              <a:t> = C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 + C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   </a:t>
            </a:r>
          </a:p>
          <a:p>
            <a:r>
              <a:rPr lang="en-US" dirty="0" err="1" smtClean="0"/>
              <a:t>Eval</a:t>
            </a:r>
            <a:r>
              <a:rPr lang="en-US" baseline="-25000" dirty="0" err="1" smtClean="0"/>
              <a:t>open</a:t>
            </a:r>
            <a:r>
              <a:rPr lang="en-US" dirty="0" smtClean="0"/>
              <a:t>      </a:t>
            </a:r>
            <a:r>
              <a:rPr lang="en-US" dirty="0" smtClean="0">
                <a:solidFill>
                  <a:srgbClr val="0070C0"/>
                </a:solidFill>
              </a:rPr>
              <a:t>( 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 + 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,  R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 + R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C</a:t>
            </a:r>
            <a:r>
              <a:rPr lang="en-US" b="1" baseline="30000" dirty="0" smtClean="0">
                <a:solidFill>
                  <a:srgbClr val="0070C0"/>
                </a:solidFill>
              </a:rPr>
              <a:t>+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= ( </a:t>
            </a:r>
            <a:r>
              <a:rPr lang="en-US" b="1" dirty="0" smtClean="0">
                <a:solidFill>
                  <a:srgbClr val="0070C0"/>
                </a:solidFill>
              </a:rPr>
              <a:t>AR</a:t>
            </a:r>
            <a:r>
              <a:rPr lang="en-US" b="1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+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G 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b="1" dirty="0" smtClean="0">
                <a:solidFill>
                  <a:srgbClr val="0070C0"/>
                </a:solidFill>
              </a:rPr>
              <a:t> +  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b="1" dirty="0" smtClean="0">
                <a:solidFill>
                  <a:srgbClr val="0070C0"/>
                </a:solidFill>
              </a:rPr>
              <a:t> AR</a:t>
            </a:r>
            <a:r>
              <a:rPr lang="en-US" b="1" baseline="-25000" dirty="0" smtClean="0">
                <a:solidFill>
                  <a:srgbClr val="0070C0"/>
                </a:solidFill>
              </a:rPr>
              <a:t>2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+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b="1" dirty="0" smtClean="0">
                <a:solidFill>
                  <a:srgbClr val="0070C0"/>
                </a:solidFill>
              </a:rPr>
              <a:t>G 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b="1" dirty="0" smtClean="0">
                <a:solidFill>
                  <a:srgbClr val="0070C0"/>
                </a:solidFill>
              </a:rPr>
              <a:t> = A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b="1" dirty="0" smtClean="0">
                <a:solidFill>
                  <a:srgbClr val="0070C0"/>
                </a:solidFill>
              </a:rPr>
              <a:t>R</a:t>
            </a:r>
            <a:r>
              <a:rPr lang="en-US" b="1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+R</a:t>
            </a:r>
            <a:r>
              <a:rPr lang="en-US" b="1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) </a:t>
            </a:r>
            <a:r>
              <a:rPr lang="en-US" b="1" dirty="0" smtClean="0">
                <a:solidFill>
                  <a:srgbClr val="0070C0"/>
                </a:solidFill>
              </a:rPr>
              <a:t>+ 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b="1" dirty="0" smtClean="0">
                <a:solidFill>
                  <a:srgbClr val="0070C0"/>
                </a:solidFill>
              </a:rPr>
              <a:t>x</a:t>
            </a:r>
            <a:r>
              <a:rPr lang="en-US" b="1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+x</a:t>
            </a:r>
            <a:r>
              <a:rPr lang="en-US" b="1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b="1" dirty="0" smtClean="0">
                <a:solidFill>
                  <a:srgbClr val="0070C0"/>
                </a:solidFill>
              </a:rPr>
              <a:t>G</a:t>
            </a:r>
            <a:endParaRPr lang="en-US" b="1" dirty="0">
              <a:solidFill>
                <a:srgbClr val="0070C0"/>
              </a:solidFill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15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Homomorphic Computation on Commitments and Openings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8245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Commitments: </a:t>
            </a:r>
            <a:r>
              <a:rPr lang="en-US" b="1" dirty="0" smtClean="0">
                <a:solidFill>
                  <a:srgbClr val="0070C0"/>
                </a:solidFill>
              </a:rPr>
              <a:t>C</a:t>
            </a:r>
            <a:r>
              <a:rPr lang="en-US" b="1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 =  AR</a:t>
            </a:r>
            <a:r>
              <a:rPr lang="en-US" b="1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+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G    </a:t>
            </a:r>
            <a:r>
              <a:rPr lang="en-US" dirty="0" smtClean="0"/>
              <a:t>,</a:t>
            </a:r>
            <a:r>
              <a:rPr lang="en-US" b="1" dirty="0" smtClean="0">
                <a:solidFill>
                  <a:srgbClr val="0070C0"/>
                </a:solidFill>
              </a:rPr>
              <a:t>  C</a:t>
            </a:r>
            <a:r>
              <a:rPr lang="en-US" b="1" baseline="-25000" dirty="0" smtClean="0">
                <a:solidFill>
                  <a:srgbClr val="0070C0"/>
                </a:solidFill>
              </a:rPr>
              <a:t>2</a:t>
            </a:r>
            <a:r>
              <a:rPr lang="en-US" b="1" dirty="0">
                <a:solidFill>
                  <a:srgbClr val="0070C0"/>
                </a:solidFill>
              </a:rPr>
              <a:t> =  </a:t>
            </a:r>
            <a:r>
              <a:rPr lang="en-US" b="1" dirty="0" smtClean="0">
                <a:solidFill>
                  <a:srgbClr val="0070C0"/>
                </a:solidFill>
              </a:rPr>
              <a:t>AR</a:t>
            </a:r>
            <a:r>
              <a:rPr lang="en-US" b="1" baseline="-25000" dirty="0" smtClean="0">
                <a:solidFill>
                  <a:srgbClr val="0070C0"/>
                </a:solidFill>
              </a:rPr>
              <a:t>2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+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b="1" dirty="0" smtClean="0">
                <a:solidFill>
                  <a:srgbClr val="0070C0"/>
                </a:solidFill>
              </a:rPr>
              <a:t>G</a:t>
            </a:r>
          </a:p>
          <a:p>
            <a:r>
              <a:rPr lang="en-US" dirty="0" smtClean="0"/>
              <a:t>Openings:              </a:t>
            </a:r>
            <a:r>
              <a:rPr lang="en-US" dirty="0" smtClean="0">
                <a:solidFill>
                  <a:srgbClr val="0070C0"/>
                </a:solidFill>
              </a:rPr>
              <a:t>(x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, R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b="1" dirty="0" smtClean="0">
                <a:solidFill>
                  <a:srgbClr val="0070C0"/>
                </a:solidFill>
              </a:rPr>
              <a:t>                      </a:t>
            </a:r>
            <a:r>
              <a:rPr lang="en-US" dirty="0" smtClean="0">
                <a:solidFill>
                  <a:srgbClr val="0070C0"/>
                </a:solidFill>
              </a:rPr>
              <a:t>(x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, R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Multiplication:</a:t>
            </a:r>
            <a:endParaRPr lang="en-US" dirty="0"/>
          </a:p>
          <a:p>
            <a:r>
              <a:rPr lang="en-US" dirty="0" err="1" smtClean="0"/>
              <a:t>Eval</a:t>
            </a:r>
            <a:r>
              <a:rPr lang="en-US" baseline="-25000" dirty="0" err="1" smtClean="0"/>
              <a:t>com</a:t>
            </a:r>
            <a:r>
              <a:rPr lang="en-US" dirty="0" smtClean="0"/>
              <a:t>       </a:t>
            </a:r>
            <a:r>
              <a:rPr lang="en-US" dirty="0" err="1" smtClean="0">
                <a:solidFill>
                  <a:srgbClr val="0070C0"/>
                </a:solidFill>
              </a:rPr>
              <a:t>C</a:t>
            </a:r>
            <a:r>
              <a:rPr lang="en-US" baseline="30000" dirty="0" err="1" smtClean="0">
                <a:solidFill>
                  <a:srgbClr val="0070C0"/>
                </a:solidFill>
              </a:rPr>
              <a:t>x</a:t>
            </a:r>
            <a:r>
              <a:rPr lang="en-US" dirty="0" smtClean="0">
                <a:solidFill>
                  <a:srgbClr val="0070C0"/>
                </a:solidFill>
              </a:rPr>
              <a:t> = C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 G</a:t>
            </a:r>
            <a:r>
              <a:rPr lang="en-US" baseline="30000" dirty="0" smtClean="0">
                <a:solidFill>
                  <a:srgbClr val="0070C0"/>
                </a:solidFill>
              </a:rPr>
              <a:t>-1</a:t>
            </a:r>
            <a:r>
              <a:rPr lang="en-US" dirty="0" smtClean="0">
                <a:solidFill>
                  <a:srgbClr val="0070C0"/>
                </a:solidFill>
              </a:rPr>
              <a:t>(C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)  </a:t>
            </a:r>
          </a:p>
          <a:p>
            <a:r>
              <a:rPr lang="en-US" dirty="0" err="1" smtClean="0"/>
              <a:t>Eval</a:t>
            </a:r>
            <a:r>
              <a:rPr lang="en-US" baseline="-25000" dirty="0" err="1" smtClean="0"/>
              <a:t>open</a:t>
            </a:r>
            <a:r>
              <a:rPr lang="en-US" dirty="0" smtClean="0"/>
              <a:t>      </a:t>
            </a:r>
            <a:r>
              <a:rPr lang="en-US" dirty="0" smtClean="0">
                <a:solidFill>
                  <a:srgbClr val="0070C0"/>
                </a:solidFill>
              </a:rPr>
              <a:t>(x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,  </a:t>
            </a:r>
            <a:r>
              <a:rPr lang="en-US" dirty="0" smtClean="0">
                <a:solidFill>
                  <a:srgbClr val="00B050"/>
                </a:solidFill>
              </a:rPr>
              <a:t>R</a:t>
            </a:r>
            <a:r>
              <a:rPr lang="en-US" baseline="-25000" dirty="0" smtClean="0">
                <a:solidFill>
                  <a:srgbClr val="00B050"/>
                </a:solidFill>
              </a:rPr>
              <a:t>1</a:t>
            </a:r>
            <a:r>
              <a:rPr lang="en-US" dirty="0" smtClean="0">
                <a:solidFill>
                  <a:srgbClr val="00B050"/>
                </a:solidFill>
              </a:rPr>
              <a:t> G</a:t>
            </a:r>
            <a:r>
              <a:rPr lang="en-US" baseline="30000" dirty="0" smtClean="0">
                <a:solidFill>
                  <a:srgbClr val="00B050"/>
                </a:solidFill>
              </a:rPr>
              <a:t>-1</a:t>
            </a:r>
            <a:r>
              <a:rPr lang="en-US" dirty="0" smtClean="0">
                <a:solidFill>
                  <a:srgbClr val="00B050"/>
                </a:solidFill>
              </a:rPr>
              <a:t>(C</a:t>
            </a:r>
            <a:r>
              <a:rPr lang="en-US" baseline="-25000" dirty="0" smtClean="0">
                <a:solidFill>
                  <a:srgbClr val="00B050"/>
                </a:solidFill>
              </a:rPr>
              <a:t>2</a:t>
            </a:r>
            <a:r>
              <a:rPr lang="en-US" dirty="0" smtClean="0">
                <a:solidFill>
                  <a:srgbClr val="00B050"/>
                </a:solidFill>
              </a:rPr>
              <a:t>) + </a:t>
            </a:r>
            <a:r>
              <a:rPr lang="en-US" dirty="0">
                <a:solidFill>
                  <a:srgbClr val="00B050"/>
                </a:solidFill>
              </a:rPr>
              <a:t>x</a:t>
            </a:r>
            <a:r>
              <a:rPr lang="en-US" baseline="-25000" dirty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</a:rPr>
              <a:t>R</a:t>
            </a:r>
            <a:r>
              <a:rPr lang="en-US" baseline="-25000" dirty="0">
                <a:solidFill>
                  <a:srgbClr val="00B05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b="1" dirty="0" err="1" smtClean="0">
                <a:solidFill>
                  <a:srgbClr val="0070C0"/>
                </a:solidFill>
              </a:rPr>
              <a:t>C</a:t>
            </a:r>
            <a:r>
              <a:rPr lang="en-US" b="1" baseline="30000" dirty="0" err="1" smtClean="0">
                <a:solidFill>
                  <a:srgbClr val="0070C0"/>
                </a:solidFill>
              </a:rPr>
              <a:t>x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dirty="0" smtClean="0">
                <a:solidFill>
                  <a:srgbClr val="0070C0"/>
                </a:solidFill>
              </a:rPr>
              <a:t>= (</a:t>
            </a:r>
            <a:r>
              <a:rPr lang="en-US" b="1" dirty="0" smtClean="0">
                <a:solidFill>
                  <a:srgbClr val="0070C0"/>
                </a:solidFill>
              </a:rPr>
              <a:t>AR</a:t>
            </a:r>
            <a:r>
              <a:rPr lang="en-US" b="1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+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G</a:t>
            </a:r>
            <a:r>
              <a:rPr lang="en-US" dirty="0" smtClean="0">
                <a:solidFill>
                  <a:srgbClr val="0070C0"/>
                </a:solidFill>
              </a:rPr>
              <a:t>) G</a:t>
            </a:r>
            <a:r>
              <a:rPr lang="en-US" baseline="30000" dirty="0" smtClean="0">
                <a:solidFill>
                  <a:srgbClr val="0070C0"/>
                </a:solidFill>
              </a:rPr>
              <a:t>-1</a:t>
            </a:r>
            <a:r>
              <a:rPr lang="en-US" dirty="0" smtClean="0">
                <a:solidFill>
                  <a:srgbClr val="0070C0"/>
                </a:solidFill>
              </a:rPr>
              <a:t>(C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) = </a:t>
            </a:r>
            <a:r>
              <a:rPr lang="en-US" dirty="0">
                <a:solidFill>
                  <a:srgbClr val="0070C0"/>
                </a:solidFill>
              </a:rPr>
              <a:t>(</a:t>
            </a:r>
            <a:r>
              <a:rPr lang="en-US" b="1" dirty="0" smtClean="0">
                <a:solidFill>
                  <a:srgbClr val="0070C0"/>
                </a:solidFill>
              </a:rPr>
              <a:t>AR</a:t>
            </a:r>
            <a:r>
              <a:rPr lang="en-US" b="1" baseline="-25000" dirty="0" smtClean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G</a:t>
            </a:r>
            <a:r>
              <a:rPr lang="en-US" baseline="30000" dirty="0">
                <a:solidFill>
                  <a:srgbClr val="0070C0"/>
                </a:solidFill>
              </a:rPr>
              <a:t>-1</a:t>
            </a:r>
            <a:r>
              <a:rPr lang="en-US" dirty="0">
                <a:solidFill>
                  <a:srgbClr val="0070C0"/>
                </a:solidFill>
              </a:rPr>
              <a:t>(C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)  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+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b="1" dirty="0">
                <a:solidFill>
                  <a:srgbClr val="0070C0"/>
                </a:solidFill>
              </a:rPr>
              <a:t>AR</a:t>
            </a:r>
            <a:r>
              <a:rPr lang="en-US" b="1" baseline="-25000" dirty="0">
                <a:solidFill>
                  <a:srgbClr val="0070C0"/>
                </a:solidFill>
              </a:rPr>
              <a:t>2</a:t>
            </a:r>
            <a:r>
              <a:rPr lang="en-US" b="1" dirty="0">
                <a:solidFill>
                  <a:srgbClr val="0070C0"/>
                </a:solidFill>
              </a:rPr>
              <a:t> + 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b="1" dirty="0" smtClean="0">
                <a:solidFill>
                  <a:srgbClr val="0070C0"/>
                </a:solidFill>
              </a:rPr>
              <a:t>G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=  </a:t>
            </a:r>
            <a:r>
              <a:rPr lang="en-US" b="1" dirty="0" smtClean="0">
                <a:solidFill>
                  <a:srgbClr val="0070C0"/>
                </a:solidFill>
              </a:rPr>
              <a:t>A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00B050"/>
                </a:solidFill>
              </a:rPr>
              <a:t>R</a:t>
            </a:r>
            <a:r>
              <a:rPr lang="en-US" baseline="-25000" dirty="0" smtClean="0">
                <a:solidFill>
                  <a:srgbClr val="00B050"/>
                </a:solidFill>
              </a:rPr>
              <a:t>1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>G</a:t>
            </a:r>
            <a:r>
              <a:rPr lang="en-US" baseline="30000" dirty="0">
                <a:solidFill>
                  <a:srgbClr val="00B050"/>
                </a:solidFill>
              </a:rPr>
              <a:t>-1</a:t>
            </a:r>
            <a:r>
              <a:rPr lang="en-US" dirty="0">
                <a:solidFill>
                  <a:srgbClr val="00B050"/>
                </a:solidFill>
              </a:rPr>
              <a:t>(C</a:t>
            </a:r>
            <a:r>
              <a:rPr lang="en-US" baseline="-25000" dirty="0">
                <a:solidFill>
                  <a:srgbClr val="00B050"/>
                </a:solidFill>
              </a:rPr>
              <a:t>2</a:t>
            </a:r>
            <a:r>
              <a:rPr lang="en-US" dirty="0" smtClean="0">
                <a:solidFill>
                  <a:srgbClr val="00B050"/>
                </a:solidFill>
              </a:rPr>
              <a:t>) + x</a:t>
            </a:r>
            <a:r>
              <a:rPr lang="en-US" baseline="-25000" dirty="0" smtClean="0">
                <a:solidFill>
                  <a:srgbClr val="00B050"/>
                </a:solidFill>
              </a:rPr>
              <a:t>1</a:t>
            </a:r>
            <a:r>
              <a:rPr lang="en-US" dirty="0">
                <a:solidFill>
                  <a:srgbClr val="00B050"/>
                </a:solidFill>
              </a:rPr>
              <a:t>R</a:t>
            </a:r>
            <a:r>
              <a:rPr lang="en-US" baseline="-25000" dirty="0" smtClean="0">
                <a:solidFill>
                  <a:srgbClr val="00B050"/>
                </a:solidFill>
              </a:rPr>
              <a:t>2</a:t>
            </a:r>
            <a:r>
              <a:rPr lang="en-US" dirty="0"/>
              <a:t>)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0070C0"/>
                </a:solidFill>
              </a:rPr>
              <a:t>+ x</a:t>
            </a:r>
            <a:r>
              <a:rPr lang="en-US" baseline="-25000" dirty="0" smtClean="0">
                <a:solidFill>
                  <a:srgbClr val="0070C0"/>
                </a:solidFill>
              </a:rPr>
              <a:t>1</a:t>
            </a:r>
            <a:r>
              <a:rPr lang="en-US" dirty="0" smtClean="0">
                <a:solidFill>
                  <a:srgbClr val="0070C0"/>
                </a:solidFill>
              </a:rPr>
              <a:t>x</a:t>
            </a:r>
            <a:r>
              <a:rPr lang="en-US" baseline="-25000" dirty="0" smtClean="0">
                <a:solidFill>
                  <a:srgbClr val="0070C0"/>
                </a:solidFill>
              </a:rPr>
              <a:t>2</a:t>
            </a:r>
            <a:r>
              <a:rPr lang="en-US" dirty="0" smtClean="0">
                <a:solidFill>
                  <a:srgbClr val="0070C0"/>
                </a:solidFill>
              </a:rPr>
              <a:t>G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1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Two Flavors of Commitments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2276872"/>
            <a:ext cx="6200488" cy="434324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 smtClean="0"/>
              <a:t>is chosen as in GSW:</a:t>
            </a:r>
          </a:p>
          <a:p>
            <a:pPr lvl="1"/>
            <a:r>
              <a:rPr lang="en-US" dirty="0" smtClean="0"/>
              <a:t>computationally </a:t>
            </a:r>
            <a:r>
              <a:rPr lang="en-US" dirty="0" smtClean="0"/>
              <a:t>hiding (LWE).</a:t>
            </a:r>
            <a:endParaRPr lang="en-US" dirty="0" smtClean="0"/>
          </a:p>
          <a:p>
            <a:pPr lvl="1"/>
            <a:r>
              <a:rPr lang="en-US" dirty="0" smtClean="0"/>
              <a:t>statistically binding. </a:t>
            </a:r>
          </a:p>
          <a:p>
            <a:pPr lvl="1"/>
            <a:r>
              <a:rPr lang="en-US" dirty="0" smtClean="0"/>
              <a:t>extractable using trapdoor.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rgbClr val="0070C0"/>
                </a:solidFill>
              </a:rPr>
              <a:t>A</a:t>
            </a:r>
            <a:r>
              <a:rPr lang="en-US" dirty="0" smtClean="0"/>
              <a:t> </a:t>
            </a:r>
            <a:r>
              <a:rPr lang="en-US" dirty="0" smtClean="0"/>
              <a:t>is chosen uniformly random: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cheme is statistically hiding, commitments are uniformly random.</a:t>
            </a:r>
          </a:p>
          <a:p>
            <a:pPr lvl="1"/>
            <a:r>
              <a:rPr lang="en-US" dirty="0" smtClean="0"/>
              <a:t>computationally </a:t>
            </a:r>
            <a:r>
              <a:rPr lang="en-US" dirty="0" smtClean="0"/>
              <a:t>binding (SIS or LWE)</a:t>
            </a:r>
            <a:endParaRPr lang="en-US" dirty="0"/>
          </a:p>
          <a:p>
            <a:pPr lvl="1"/>
            <a:r>
              <a:rPr lang="en-US" dirty="0" smtClean="0"/>
              <a:t>equivocal using a trapdoor (next)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200489" y="2520182"/>
            <a:ext cx="2710858" cy="1268858"/>
            <a:chOff x="546334" y="1935872"/>
            <a:chExt cx="2710858" cy="1268858"/>
          </a:xfrm>
        </p:grpSpPr>
        <p:sp>
          <p:nvSpPr>
            <p:cNvPr id="5" name="Rectangle 4"/>
            <p:cNvSpPr/>
            <p:nvPr/>
          </p:nvSpPr>
          <p:spPr>
            <a:xfrm>
              <a:off x="1336393" y="1935872"/>
              <a:ext cx="1920798" cy="98899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1336394" y="2907282"/>
              <a:ext cx="1920798" cy="297448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</a:rPr>
                <a:t>b = </a:t>
              </a:r>
              <a:r>
                <a:rPr lang="en-US" sz="2000" b="1" dirty="0" err="1" smtClean="0">
                  <a:solidFill>
                    <a:schemeClr val="tx1"/>
                  </a:solidFill>
                </a:rPr>
                <a:t>sB+e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6334" y="2210663"/>
              <a:ext cx="13997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A  = </a:t>
              </a:r>
              <a:r>
                <a:rPr lang="en-US" sz="2800" dirty="0" smtClean="0"/>
                <a:t>       </a:t>
              </a:r>
              <a:endParaRPr lang="en-US" sz="28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181623" y="4941168"/>
            <a:ext cx="2710857" cy="1347923"/>
            <a:chOff x="546334" y="1935872"/>
            <a:chExt cx="2710857" cy="1347923"/>
          </a:xfrm>
        </p:grpSpPr>
        <p:sp>
          <p:nvSpPr>
            <p:cNvPr id="10" name="Rectangle 9"/>
            <p:cNvSpPr/>
            <p:nvPr/>
          </p:nvSpPr>
          <p:spPr>
            <a:xfrm>
              <a:off x="1336393" y="1935872"/>
              <a:ext cx="1920798" cy="134792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 dirty="0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46334" y="2210663"/>
              <a:ext cx="13997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A  = </a:t>
              </a:r>
              <a:r>
                <a:rPr lang="en-US" sz="2800" dirty="0" smtClean="0"/>
                <a:t>       </a:t>
              </a:r>
              <a:endParaRPr lang="en-US" sz="2800" dirty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2483768" y="1412775"/>
            <a:ext cx="4515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</a:rPr>
              <a:t>Commit</a:t>
            </a:r>
            <a:r>
              <a:rPr lang="en-US" sz="3200" baseline="-25000" dirty="0" err="1" smtClean="0">
                <a:solidFill>
                  <a:srgbClr val="0070C0"/>
                </a:solidFill>
              </a:rPr>
              <a:t>pk</a:t>
            </a:r>
            <a:r>
              <a:rPr lang="en-US" sz="3200" dirty="0" smtClean="0">
                <a:solidFill>
                  <a:srgbClr val="0070C0"/>
                </a:solidFill>
              </a:rPr>
              <a:t>(x</a:t>
            </a:r>
            <a:r>
              <a:rPr lang="en-US" sz="3200" dirty="0">
                <a:solidFill>
                  <a:srgbClr val="0070C0"/>
                </a:solidFill>
              </a:rPr>
              <a:t>) :</a:t>
            </a:r>
            <a:r>
              <a:rPr lang="en-US" sz="3200" b="1" dirty="0">
                <a:solidFill>
                  <a:srgbClr val="0070C0"/>
                </a:solidFill>
              </a:rPr>
              <a:t>  C = AR + </a:t>
            </a:r>
            <a:r>
              <a:rPr lang="en-US" sz="3200" dirty="0" err="1">
                <a:solidFill>
                  <a:srgbClr val="0070C0"/>
                </a:solidFill>
              </a:rPr>
              <a:t>x</a:t>
            </a:r>
            <a:r>
              <a:rPr lang="en-US" sz="3200" b="1" dirty="0" err="1">
                <a:solidFill>
                  <a:srgbClr val="0070C0"/>
                </a:solidFill>
              </a:rPr>
              <a:t>G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5104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SIS  Trapdoor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[Ajtai99,…,MP12]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44824"/>
            <a:ext cx="8435280" cy="4281339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Goal</a:t>
            </a:r>
            <a:r>
              <a:rPr lang="en-US" dirty="0" smtClean="0"/>
              <a:t>: choose a random </a:t>
            </a:r>
            <a:r>
              <a:rPr lang="en-US" b="1" dirty="0" smtClean="0">
                <a:solidFill>
                  <a:srgbClr val="0070C0"/>
                </a:solidFill>
              </a:rPr>
              <a:t>A</a:t>
            </a:r>
            <a:r>
              <a:rPr lang="en-US" dirty="0" smtClean="0"/>
              <a:t> with a trapdoor such that for any </a:t>
            </a:r>
            <a:r>
              <a:rPr lang="en-US" b="1" dirty="0" smtClean="0">
                <a:solidFill>
                  <a:srgbClr val="0070C0"/>
                </a:solidFill>
              </a:rPr>
              <a:t>V</a:t>
            </a:r>
            <a:r>
              <a:rPr lang="en-US" dirty="0" smtClean="0"/>
              <a:t> can find short </a:t>
            </a:r>
            <a:r>
              <a:rPr lang="en-US" b="1" dirty="0" smtClean="0">
                <a:solidFill>
                  <a:srgbClr val="0070C0"/>
                </a:solidFill>
              </a:rPr>
              <a:t>R : AR = V.  </a:t>
            </a:r>
          </a:p>
          <a:p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251520" y="4561964"/>
            <a:ext cx="4550130" cy="1347923"/>
            <a:chOff x="54422" y="1935872"/>
            <a:chExt cx="4236327" cy="1347923"/>
          </a:xfrm>
        </p:grpSpPr>
        <p:sp>
          <p:nvSpPr>
            <p:cNvPr id="5" name="Rectangle 4"/>
            <p:cNvSpPr/>
            <p:nvPr/>
          </p:nvSpPr>
          <p:spPr>
            <a:xfrm>
              <a:off x="1102189" y="1935872"/>
              <a:ext cx="3188560" cy="134792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 b="1" dirty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4422" y="2314645"/>
              <a:ext cx="139974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/>
                <a:t>A  = </a:t>
              </a:r>
              <a:r>
                <a:rPr lang="en-US" sz="2800" dirty="0" smtClean="0"/>
                <a:t>       </a:t>
              </a:r>
              <a:endParaRPr lang="en-US" sz="2800" dirty="0"/>
            </a:p>
          </p:txBody>
        </p:sp>
      </p:grpSp>
      <p:sp>
        <p:nvSpPr>
          <p:cNvPr id="8" name="Rectangle 7"/>
          <p:cNvSpPr/>
          <p:nvPr/>
        </p:nvSpPr>
        <p:spPr>
          <a:xfrm>
            <a:off x="174661" y="2996048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dirty="0"/>
              <a:t>To open commitment </a:t>
            </a:r>
            <a:r>
              <a:rPr lang="en-US" sz="2800" b="1" dirty="0">
                <a:solidFill>
                  <a:srgbClr val="0070C0"/>
                </a:solidFill>
              </a:rPr>
              <a:t>C</a:t>
            </a:r>
            <a:r>
              <a:rPr lang="en-US" sz="2800" dirty="0"/>
              <a:t> to a bit </a:t>
            </a:r>
            <a:r>
              <a:rPr lang="en-US" sz="2800" dirty="0">
                <a:solidFill>
                  <a:srgbClr val="0070C0"/>
                </a:solidFill>
              </a:rPr>
              <a:t>x</a:t>
            </a:r>
            <a:r>
              <a:rPr lang="en-US" sz="2800" dirty="0"/>
              <a:t>, set </a:t>
            </a:r>
            <a:r>
              <a:rPr lang="en-US" sz="2800" b="1" dirty="0">
                <a:solidFill>
                  <a:srgbClr val="0070C0"/>
                </a:solidFill>
              </a:rPr>
              <a:t>V = C – </a:t>
            </a:r>
            <a:r>
              <a:rPr lang="en-US" sz="2800" dirty="0" err="1">
                <a:solidFill>
                  <a:srgbClr val="0070C0"/>
                </a:solidFill>
              </a:rPr>
              <a:t>x</a:t>
            </a:r>
            <a:r>
              <a:rPr lang="en-US" sz="2800" b="1" dirty="0" err="1">
                <a:solidFill>
                  <a:srgbClr val="0070C0"/>
                </a:solidFill>
              </a:rPr>
              <a:t>G</a:t>
            </a:r>
            <a:r>
              <a:rPr lang="en-US" sz="2800" b="1" dirty="0">
                <a:solidFill>
                  <a:srgbClr val="0070C0"/>
                </a:solidFill>
              </a:rPr>
              <a:t>.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089275" y="4592051"/>
            <a:ext cx="0" cy="13479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987704" y="4898838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/>
              <a:t>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15050" y="4973626"/>
            <a:ext cx="1503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/>
              <a:t>BR* + G</a:t>
            </a:r>
            <a:endParaRPr lang="en-US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663729" y="6198170"/>
            <a:ext cx="2024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   AT = G        </a:t>
            </a:r>
            <a:endParaRPr lang="en-US" sz="2800" b="1" dirty="0"/>
          </a:p>
        </p:txBody>
      </p:sp>
      <p:sp>
        <p:nvSpPr>
          <p:cNvPr id="15" name="Right Brace 14"/>
          <p:cNvSpPr/>
          <p:nvPr/>
        </p:nvSpPr>
        <p:spPr>
          <a:xfrm>
            <a:off x="4945666" y="4570284"/>
            <a:ext cx="216737" cy="1339603"/>
          </a:xfrm>
          <a:prstGeom prst="rightBrace">
            <a:avLst>
              <a:gd name="adj1" fmla="val 8333"/>
              <a:gd name="adj2" fmla="val 5169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266657" y="5035180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n</a:t>
            </a:r>
            <a:endParaRPr lang="en-US" sz="2400" dirty="0"/>
          </a:p>
        </p:txBody>
      </p:sp>
      <p:sp>
        <p:nvSpPr>
          <p:cNvPr id="17" name="Right Brace 16"/>
          <p:cNvSpPr/>
          <p:nvPr/>
        </p:nvSpPr>
        <p:spPr>
          <a:xfrm rot="16200000">
            <a:off x="2070340" y="3558844"/>
            <a:ext cx="237674" cy="1624551"/>
          </a:xfrm>
          <a:prstGeom prst="rightBrace">
            <a:avLst>
              <a:gd name="adj1" fmla="val 8333"/>
              <a:gd name="adj2" fmla="val 5169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73276" y="3790619"/>
            <a:ext cx="704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m/2</a:t>
            </a:r>
            <a:endParaRPr lang="en-US" sz="2400" dirty="0"/>
          </a:p>
        </p:txBody>
      </p:sp>
      <p:sp>
        <p:nvSpPr>
          <p:cNvPr id="20" name="Right Brace 19"/>
          <p:cNvSpPr/>
          <p:nvPr/>
        </p:nvSpPr>
        <p:spPr>
          <a:xfrm rot="16200000">
            <a:off x="3881606" y="3585726"/>
            <a:ext cx="237674" cy="1570785"/>
          </a:xfrm>
          <a:prstGeom prst="rightBrace">
            <a:avLst>
              <a:gd name="adj1" fmla="val 8333"/>
              <a:gd name="adj2" fmla="val 5169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577514" y="3769876"/>
            <a:ext cx="704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m/2</a:t>
            </a:r>
            <a:endParaRPr lang="en-US" sz="2400" dirty="0"/>
          </a:p>
        </p:txBody>
      </p:sp>
      <p:sp>
        <p:nvSpPr>
          <p:cNvPr id="36" name="Rectangle 35"/>
          <p:cNvSpPr/>
          <p:nvPr/>
        </p:nvSpPr>
        <p:spPr>
          <a:xfrm>
            <a:off x="-3643" y="2996048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800" b="1" dirty="0" smtClean="0">
                <a:solidFill>
                  <a:srgbClr val="0070C0"/>
                </a:solidFill>
              </a:rPr>
              <a:t>R =  TG</a:t>
            </a:r>
            <a:r>
              <a:rPr lang="en-US" sz="2800" b="1" baseline="30000" dirty="0" smtClean="0">
                <a:solidFill>
                  <a:srgbClr val="0070C0"/>
                </a:solidFill>
              </a:rPr>
              <a:t>-1</a:t>
            </a:r>
            <a:r>
              <a:rPr lang="en-US" sz="2800" b="1" dirty="0" smtClean="0">
                <a:solidFill>
                  <a:srgbClr val="0070C0"/>
                </a:solidFill>
              </a:rPr>
              <a:t>(V</a:t>
            </a:r>
            <a:r>
              <a:rPr lang="en-US" sz="2800" dirty="0" smtClean="0"/>
              <a:t>)    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582509" y="4727403"/>
            <a:ext cx="1995867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/>
              <a:t>Trapdoor:</a:t>
            </a:r>
            <a:r>
              <a:rPr lang="en-US" sz="3200" b="1" dirty="0"/>
              <a:t>  </a:t>
            </a:r>
            <a:endParaRPr lang="en-US" sz="3200" b="1" dirty="0" smtClean="0"/>
          </a:p>
          <a:p>
            <a:r>
              <a:rPr lang="en-US" sz="3200" b="1" dirty="0"/>
              <a:t> </a:t>
            </a:r>
            <a:r>
              <a:rPr lang="en-US" sz="3200" b="1" dirty="0" smtClean="0"/>
              <a:t>        </a:t>
            </a:r>
            <a:r>
              <a:rPr lang="en-US" sz="3200" b="1" dirty="0" smtClean="0"/>
              <a:t>T  =</a:t>
            </a:r>
            <a:endParaRPr lang="en-US" sz="3200" dirty="0"/>
          </a:p>
        </p:txBody>
      </p:sp>
      <p:sp>
        <p:nvSpPr>
          <p:cNvPr id="22" name="Rectangle 21"/>
          <p:cNvSpPr/>
          <p:nvPr/>
        </p:nvSpPr>
        <p:spPr>
          <a:xfrm rot="5400000">
            <a:off x="7051426" y="4969138"/>
            <a:ext cx="2308217" cy="113225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>
            <a:stCxn id="22" idx="2"/>
            <a:endCxn id="22" idx="0"/>
          </p:cNvCxnSpPr>
          <p:nvPr/>
        </p:nvCxnSpPr>
        <p:spPr>
          <a:xfrm>
            <a:off x="7639405" y="5535268"/>
            <a:ext cx="11322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805778" y="4777848"/>
            <a:ext cx="74571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/>
              <a:t>-R*</a:t>
            </a:r>
            <a:endParaRPr lang="en-US" sz="3200" b="1" dirty="0"/>
          </a:p>
        </p:txBody>
      </p:sp>
      <p:sp>
        <p:nvSpPr>
          <p:cNvPr id="24" name="Rectangle 23"/>
          <p:cNvSpPr/>
          <p:nvPr/>
        </p:nvSpPr>
        <p:spPr>
          <a:xfrm>
            <a:off x="8038383" y="5796553"/>
            <a:ext cx="2936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/>
              <a:t>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524084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/>
      <p:bldP spid="13" grpId="0"/>
      <p:bldP spid="14" grpId="0"/>
      <p:bldP spid="15" grpId="0" animBg="1"/>
      <p:bldP spid="15" grpId="1" animBg="1"/>
      <p:bldP spid="16" grpId="0"/>
      <p:bldP spid="16" grpId="1"/>
      <p:bldP spid="17" grpId="0" animBg="1"/>
      <p:bldP spid="17" grpId="1" animBg="1"/>
      <p:bldP spid="18" grpId="0"/>
      <p:bldP spid="18" grpId="1"/>
      <p:bldP spid="20" grpId="0" animBg="1"/>
      <p:bldP spid="20" grpId="1" animBg="1"/>
      <p:bldP spid="21" grpId="0"/>
      <p:bldP spid="21" grpId="1"/>
      <p:bldP spid="36" grpId="0"/>
      <p:bldP spid="7" grpId="0"/>
      <p:bldP spid="22" grpId="0" animBg="1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SIS Trapdoor with </a:t>
            </a:r>
            <a:r>
              <a:rPr lang="en-US" dirty="0" smtClean="0"/>
              <a:t>Correct Distribution</a:t>
            </a:r>
            <a:br>
              <a:rPr lang="en-US" dirty="0" smtClean="0"/>
            </a:br>
            <a:r>
              <a:rPr lang="en-US" sz="3600" dirty="0" smtClean="0"/>
              <a:t>[GPV08, MP12, L</a:t>
            </a:r>
            <a:r>
              <a:rPr lang="en-US" sz="3600" dirty="0" smtClean="0">
                <a:solidFill>
                  <a:srgbClr val="C00000"/>
                </a:solidFill>
              </a:rPr>
              <a:t>W</a:t>
            </a:r>
            <a:r>
              <a:rPr lang="en-US" sz="3600" dirty="0" smtClean="0"/>
              <a:t>15]</a:t>
            </a:r>
            <a:endParaRPr lang="en-US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844824"/>
                <a:ext cx="8712968" cy="4608512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Stronger Goal</a:t>
                </a:r>
                <a:r>
                  <a:rPr lang="en-US" dirty="0"/>
                  <a:t>: choose a random </a:t>
                </a:r>
                <a:r>
                  <a:rPr lang="en-US" b="1" dirty="0">
                    <a:solidFill>
                      <a:srgbClr val="0070C0"/>
                    </a:solidFill>
                  </a:rPr>
                  <a:t>A</a:t>
                </a:r>
                <a:r>
                  <a:rPr lang="en-US" dirty="0"/>
                  <a:t> </a:t>
                </a:r>
                <a:r>
                  <a:rPr lang="en-US" dirty="0" smtClean="0"/>
                  <a:t>with trapdoor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td</a:t>
                </a:r>
                <a:r>
                  <a:rPr lang="en-US" dirty="0" smtClean="0"/>
                  <a:t> such that the following are statistically close.</a:t>
                </a:r>
              </a:p>
              <a:p>
                <a:pPr marL="457200" lvl="1" indent="0">
                  <a:buNone/>
                </a:pPr>
                <a:endParaRPr lang="en-US" dirty="0" smtClean="0"/>
              </a:p>
              <a:p>
                <a:pPr marL="457200" lvl="1" indent="0">
                  <a:buNone/>
                </a:pPr>
                <a:r>
                  <a:rPr lang="en-US" b="1" dirty="0" smtClean="0">
                    <a:solidFill>
                      <a:srgbClr val="0070C0"/>
                    </a:solidFill>
                  </a:rPr>
                  <a:t>(V, R)  </a:t>
                </a:r>
                <a:r>
                  <a:rPr lang="en-US" dirty="0" smtClean="0">
                    <a:solidFill>
                      <a:srgbClr val="0070C0"/>
                    </a:solidFill>
                  </a:rPr>
                  <a:t>:    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R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←</m:t>
                    </m:r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ShortDist</a:t>
                </a:r>
                <a:r>
                  <a:rPr lang="en-US" dirty="0" smtClean="0"/>
                  <a:t>,    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V = AR</a:t>
                </a:r>
                <a:endParaRPr lang="en-US" b="1" dirty="0">
                  <a:solidFill>
                    <a:srgbClr val="0070C0"/>
                  </a:solidFill>
                </a:endParaRPr>
              </a:p>
              <a:p>
                <a:pPr marL="457200" lvl="1" indent="0">
                  <a:buNone/>
                </a:pPr>
                <a:endParaRPr lang="en-US" dirty="0" smtClean="0"/>
              </a:p>
              <a:p>
                <a:pPr marL="457200" lvl="1" indent="0">
                  <a:buNone/>
                </a:pPr>
                <a:r>
                  <a:rPr lang="en-US" b="1" dirty="0">
                    <a:solidFill>
                      <a:srgbClr val="0070C0"/>
                    </a:solidFill>
                  </a:rPr>
                  <a:t>(V, R) </a:t>
                </a:r>
                <a:r>
                  <a:rPr lang="en-US" dirty="0"/>
                  <a:t>:    </a:t>
                </a:r>
                <a:r>
                  <a:rPr lang="en-US" b="1" dirty="0">
                    <a:solidFill>
                      <a:srgbClr val="0070C0"/>
                    </a:solidFill>
                  </a:rPr>
                  <a:t>V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←</m:t>
                    </m:r>
                  </m:oMath>
                </a14:m>
                <a:r>
                  <a:rPr lang="en-US" dirty="0"/>
                  <a:t>  Uniform,  </a:t>
                </a:r>
                <a:r>
                  <a:rPr lang="en-US" b="1" dirty="0">
                    <a:solidFill>
                      <a:srgbClr val="0070C0"/>
                    </a:solidFill>
                  </a:rPr>
                  <a:t>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←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smtClean="0"/>
                  <a:t>Open</a:t>
                </a:r>
                <a:r>
                  <a:rPr lang="en-US" baseline="-25000" dirty="0" smtClean="0"/>
                  <a:t>td</a:t>
                </a:r>
                <a:r>
                  <a:rPr lang="en-US" dirty="0" smtClean="0"/>
                  <a:t>(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V</a:t>
                </a:r>
                <a:r>
                  <a:rPr lang="en-US" dirty="0" smtClean="0"/>
                  <a:t>)</a:t>
                </a:r>
              </a:p>
              <a:p>
                <a:pPr marL="457200" lvl="1" indent="0">
                  <a:buNone/>
                </a:pPr>
                <a:endParaRPr lang="en-US" dirty="0"/>
              </a:p>
              <a:p>
                <a:pPr marL="457200" lvl="1" indent="0">
                  <a:buNone/>
                </a:pPr>
                <a:r>
                  <a:rPr lang="en-US" dirty="0" smtClean="0"/>
                  <a:t>Can do this by </a:t>
                </a:r>
                <a:r>
                  <a:rPr lang="en-US" dirty="0" smtClean="0"/>
                  <a:t>carefully analyzing </a:t>
                </a:r>
                <a:r>
                  <a:rPr lang="en-US" dirty="0" smtClean="0"/>
                  <a:t>Gaussian distributions, or via </a:t>
                </a:r>
                <a:r>
                  <a:rPr lang="en-US" dirty="0" smtClean="0"/>
                  <a:t>rejection </a:t>
                </a:r>
                <a:r>
                  <a:rPr lang="en-US" dirty="0" smtClean="0"/>
                  <a:t>sampling.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844824"/>
                <a:ext cx="8712968" cy="4608512"/>
              </a:xfrm>
              <a:blipFill rotWithShape="0">
                <a:blip r:embed="rId2"/>
                <a:stretch>
                  <a:fillRect l="-1608" t="-1720" r="-1189" b="-2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251520" y="3481844"/>
                <a:ext cx="6310895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 lvl="1"/>
                <a:r>
                  <a:rPr lang="en-US" sz="2800" b="1" dirty="0" smtClean="0">
                    <a:solidFill>
                      <a:srgbClr val="0070C0"/>
                    </a:solidFill>
                  </a:rPr>
                  <a:t>(C, </a:t>
                </a:r>
                <a:r>
                  <a:rPr lang="en-US" sz="2800" b="1" dirty="0">
                    <a:solidFill>
                      <a:srgbClr val="0070C0"/>
                    </a:solidFill>
                  </a:rPr>
                  <a:t>R)  </a:t>
                </a:r>
                <a:r>
                  <a:rPr lang="en-US" sz="2800" dirty="0">
                    <a:solidFill>
                      <a:srgbClr val="0070C0"/>
                    </a:solidFill>
                  </a:rPr>
                  <a:t>:    </a:t>
                </a:r>
                <a:r>
                  <a:rPr lang="en-US" sz="2800" b="1" dirty="0">
                    <a:solidFill>
                      <a:srgbClr val="0070C0"/>
                    </a:solidFill>
                  </a:rPr>
                  <a:t>R</a:t>
                </a:r>
                <a:r>
                  <a:rPr lang="en-US" sz="2800" dirty="0"/>
                  <a:t> 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←</m:t>
                    </m:r>
                  </m:oMath>
                </a14:m>
                <a:r>
                  <a:rPr lang="en-US" sz="2800" dirty="0"/>
                  <a:t>  </a:t>
                </a:r>
                <a:r>
                  <a:rPr lang="en-US" sz="2800" dirty="0" err="1"/>
                  <a:t>ShortDist</a:t>
                </a:r>
                <a:r>
                  <a:rPr lang="en-US" sz="2800" dirty="0"/>
                  <a:t>,    </a:t>
                </a:r>
                <a:r>
                  <a:rPr lang="en-US" sz="2800" b="1" dirty="0" smtClean="0">
                    <a:solidFill>
                      <a:srgbClr val="0070C0"/>
                    </a:solidFill>
                  </a:rPr>
                  <a:t>C </a:t>
                </a:r>
                <a:r>
                  <a:rPr lang="en-US" sz="2800" b="1" dirty="0">
                    <a:solidFill>
                      <a:srgbClr val="0070C0"/>
                    </a:solidFill>
                  </a:rPr>
                  <a:t>= </a:t>
                </a:r>
                <a:r>
                  <a:rPr lang="en-US" sz="2800" b="1" dirty="0" smtClean="0">
                    <a:solidFill>
                      <a:srgbClr val="0070C0"/>
                    </a:solidFill>
                  </a:rPr>
                  <a:t>AR + </a:t>
                </a:r>
                <a:r>
                  <a:rPr lang="en-US" sz="2800" dirty="0" err="1" smtClean="0">
                    <a:solidFill>
                      <a:srgbClr val="0070C0"/>
                    </a:solidFill>
                  </a:rPr>
                  <a:t>x</a:t>
                </a:r>
                <a:r>
                  <a:rPr lang="en-US" sz="2800" b="1" dirty="0" err="1" smtClean="0">
                    <a:solidFill>
                      <a:srgbClr val="0070C0"/>
                    </a:solidFill>
                  </a:rPr>
                  <a:t>G</a:t>
                </a:r>
                <a:endParaRPr lang="en-US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481844"/>
                <a:ext cx="6310895" cy="523220"/>
              </a:xfrm>
              <a:prstGeom prst="rect">
                <a:avLst/>
              </a:prstGeom>
              <a:blipFill rotWithShape="1">
                <a:blip r:embed="rId3"/>
                <a:stretch>
                  <a:fillRect t="-10465" r="-772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51520" y="4437112"/>
                <a:ext cx="7340792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>
                <a:spAutoFit/>
              </a:bodyPr>
              <a:lstStyle/>
              <a:p>
                <a:pPr lvl="1"/>
                <a:r>
                  <a:rPr lang="en-US" sz="2800" b="1" dirty="0" smtClean="0">
                    <a:solidFill>
                      <a:srgbClr val="0070C0"/>
                    </a:solidFill>
                  </a:rPr>
                  <a:t>(C, </a:t>
                </a:r>
                <a:r>
                  <a:rPr lang="en-US" sz="2800" b="1" dirty="0">
                    <a:solidFill>
                      <a:srgbClr val="0070C0"/>
                    </a:solidFill>
                  </a:rPr>
                  <a:t>R) </a:t>
                </a:r>
                <a:r>
                  <a:rPr lang="en-US" sz="2800" dirty="0"/>
                  <a:t>:    </a:t>
                </a:r>
                <a:r>
                  <a:rPr lang="en-US" sz="2800" b="1" dirty="0" smtClean="0">
                    <a:solidFill>
                      <a:srgbClr val="0070C0"/>
                    </a:solidFill>
                  </a:rPr>
                  <a:t>C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←</m:t>
                    </m:r>
                  </m:oMath>
                </a14:m>
                <a:r>
                  <a:rPr lang="en-US" sz="2800" dirty="0"/>
                  <a:t>  Uniform,  </a:t>
                </a:r>
                <a:r>
                  <a:rPr lang="en-US" sz="2800" b="1" dirty="0">
                    <a:solidFill>
                      <a:srgbClr val="0070C0"/>
                    </a:solidFill>
                  </a:rPr>
                  <a:t>R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←</m:t>
                    </m:r>
                  </m:oMath>
                </a14:m>
                <a:r>
                  <a:rPr lang="en-US" sz="2800" dirty="0"/>
                  <a:t>  </a:t>
                </a:r>
                <a:r>
                  <a:rPr lang="en-US" sz="2800" dirty="0" smtClean="0"/>
                  <a:t>Equivocate</a:t>
                </a:r>
                <a:r>
                  <a:rPr lang="en-US" sz="2800" baseline="-25000" dirty="0" smtClean="0"/>
                  <a:t>td</a:t>
                </a:r>
                <a:r>
                  <a:rPr lang="en-US" sz="2800" dirty="0" smtClean="0"/>
                  <a:t>(</a:t>
                </a:r>
                <a:r>
                  <a:rPr lang="en-US" sz="2800" b="1" dirty="0" smtClean="0">
                    <a:solidFill>
                      <a:srgbClr val="0070C0"/>
                    </a:solidFill>
                  </a:rPr>
                  <a:t>C,</a:t>
                </a:r>
                <a:r>
                  <a:rPr lang="en-US" sz="2800" dirty="0" smtClean="0">
                    <a:solidFill>
                      <a:srgbClr val="0070C0"/>
                    </a:solidFill>
                  </a:rPr>
                  <a:t>x</a:t>
                </a:r>
                <a:r>
                  <a:rPr lang="en-US" sz="2800" dirty="0" smtClean="0"/>
                  <a:t>)</a:t>
                </a:r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437112"/>
                <a:ext cx="7340792" cy="523220"/>
              </a:xfrm>
              <a:prstGeom prst="rect">
                <a:avLst/>
              </a:prstGeom>
              <a:blipFill rotWithShape="1">
                <a:blip r:embed="rId4"/>
                <a:stretch>
                  <a:fillRect t="-10465" r="-498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3044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65636</TotalTime>
  <Words>1517</Words>
  <Application>Microsoft Office PowerPoint</Application>
  <PresentationFormat>On-screen Show (4:3)</PresentationFormat>
  <Paragraphs>285</Paragraphs>
  <Slides>23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 Unicode MS</vt:lpstr>
      <vt:lpstr>Arial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Homomorphic Computation on Commitments and Openings</vt:lpstr>
      <vt:lpstr>Homomorphic Computation on Commitments and Openings</vt:lpstr>
      <vt:lpstr>Homomorphic Computation on Commitments and Openings</vt:lpstr>
      <vt:lpstr>Two Flavors of Commitments</vt:lpstr>
      <vt:lpstr>SIS  Trapdoor [Ajtai99,…,MP12]</vt:lpstr>
      <vt:lpstr>SIS Trapdoor with Correct Distribution [GPV08, MP12, LW15]</vt:lpstr>
      <vt:lpstr>Summary: Homomorphic Commitments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Warm-Up:  1-Time, 1-Bit Signature from Equivocal Commitment</vt:lpstr>
      <vt:lpstr>Warm-Up:  1-Time, Multi-Bit Signature from Equivocal Commitment</vt:lpstr>
      <vt:lpstr>PowerPoint Presentation</vt:lpstr>
      <vt:lpstr>Extensions</vt:lpstr>
      <vt:lpstr>Open Problems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rtd</dc:creator>
  <cp:lastModifiedBy>Daniel Wichs</cp:lastModifiedBy>
  <cp:revision>1390</cp:revision>
  <dcterms:created xsi:type="dcterms:W3CDTF">2012-07-10T19:41:11Z</dcterms:created>
  <dcterms:modified xsi:type="dcterms:W3CDTF">2015-07-06T15:19:09Z</dcterms:modified>
</cp:coreProperties>
</file>